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54"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4D5331D-9C5B-471E-A209-2CE1E4FD1CED}" type="datetimeFigureOut">
              <a:rPr lang="tr-TR" smtClean="0"/>
              <a:t>16.05.2016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1AD586-4A9E-41E4-9800-2B81C3E5E70A}" type="slidenum">
              <a:rPr lang="tr-TR" smtClean="0"/>
              <a:t>‹#›</a:t>
            </a:fld>
            <a:endParaRPr lang="tr-TR"/>
          </a:p>
        </p:txBody>
      </p:sp>
    </p:spTree>
    <p:extLst>
      <p:ext uri="{BB962C8B-B14F-4D97-AF65-F5344CB8AC3E}">
        <p14:creationId xmlns:p14="http://schemas.microsoft.com/office/powerpoint/2010/main" val="1348674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D5331D-9C5B-471E-A209-2CE1E4FD1CED}" type="datetimeFigureOut">
              <a:rPr lang="tr-TR" smtClean="0"/>
              <a:t>16.05.2016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1AD586-4A9E-41E4-9800-2B81C3E5E70A}" type="slidenum">
              <a:rPr lang="tr-TR" smtClean="0"/>
              <a:t>‹#›</a:t>
            </a:fld>
            <a:endParaRPr lang="tr-TR"/>
          </a:p>
        </p:txBody>
      </p:sp>
    </p:spTree>
    <p:extLst>
      <p:ext uri="{BB962C8B-B14F-4D97-AF65-F5344CB8AC3E}">
        <p14:creationId xmlns:p14="http://schemas.microsoft.com/office/powerpoint/2010/main" val="3023218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D5331D-9C5B-471E-A209-2CE1E4FD1CED}" type="datetimeFigureOut">
              <a:rPr lang="tr-TR" smtClean="0"/>
              <a:t>16.05.2016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1AD586-4A9E-41E4-9800-2B81C3E5E70A}" type="slidenum">
              <a:rPr lang="tr-TR" smtClean="0"/>
              <a:t>‹#›</a:t>
            </a:fld>
            <a:endParaRPr lang="tr-TR"/>
          </a:p>
        </p:txBody>
      </p:sp>
    </p:spTree>
    <p:extLst>
      <p:ext uri="{BB962C8B-B14F-4D97-AF65-F5344CB8AC3E}">
        <p14:creationId xmlns:p14="http://schemas.microsoft.com/office/powerpoint/2010/main" val="3656012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D5331D-9C5B-471E-A209-2CE1E4FD1CED}" type="datetimeFigureOut">
              <a:rPr lang="tr-TR" smtClean="0"/>
              <a:t>16.05.2016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1AD586-4A9E-41E4-9800-2B81C3E5E70A}" type="slidenum">
              <a:rPr lang="tr-TR" smtClean="0"/>
              <a:t>‹#›</a:t>
            </a:fld>
            <a:endParaRPr lang="tr-TR"/>
          </a:p>
        </p:txBody>
      </p:sp>
    </p:spTree>
    <p:extLst>
      <p:ext uri="{BB962C8B-B14F-4D97-AF65-F5344CB8AC3E}">
        <p14:creationId xmlns:p14="http://schemas.microsoft.com/office/powerpoint/2010/main" val="4139593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4D5331D-9C5B-471E-A209-2CE1E4FD1CED}" type="datetimeFigureOut">
              <a:rPr lang="tr-TR" smtClean="0"/>
              <a:t>16.05.2016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1AD586-4A9E-41E4-9800-2B81C3E5E70A}" type="slidenum">
              <a:rPr lang="tr-TR" smtClean="0"/>
              <a:t>‹#›</a:t>
            </a:fld>
            <a:endParaRPr lang="tr-TR"/>
          </a:p>
        </p:txBody>
      </p:sp>
    </p:spTree>
    <p:extLst>
      <p:ext uri="{BB962C8B-B14F-4D97-AF65-F5344CB8AC3E}">
        <p14:creationId xmlns:p14="http://schemas.microsoft.com/office/powerpoint/2010/main" val="255650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4D5331D-9C5B-471E-A209-2CE1E4FD1CED}" type="datetimeFigureOut">
              <a:rPr lang="tr-TR" smtClean="0"/>
              <a:t>16.05.2016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1AD586-4A9E-41E4-9800-2B81C3E5E70A}" type="slidenum">
              <a:rPr lang="tr-TR" smtClean="0"/>
              <a:t>‹#›</a:t>
            </a:fld>
            <a:endParaRPr lang="tr-TR"/>
          </a:p>
        </p:txBody>
      </p:sp>
    </p:spTree>
    <p:extLst>
      <p:ext uri="{BB962C8B-B14F-4D97-AF65-F5344CB8AC3E}">
        <p14:creationId xmlns:p14="http://schemas.microsoft.com/office/powerpoint/2010/main" val="165120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4D5331D-9C5B-471E-A209-2CE1E4FD1CED}" type="datetimeFigureOut">
              <a:rPr lang="tr-TR" smtClean="0"/>
              <a:t>16.05.2016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71AD586-4A9E-41E4-9800-2B81C3E5E70A}" type="slidenum">
              <a:rPr lang="tr-TR" smtClean="0"/>
              <a:t>‹#›</a:t>
            </a:fld>
            <a:endParaRPr lang="tr-TR"/>
          </a:p>
        </p:txBody>
      </p:sp>
    </p:spTree>
    <p:extLst>
      <p:ext uri="{BB962C8B-B14F-4D97-AF65-F5344CB8AC3E}">
        <p14:creationId xmlns:p14="http://schemas.microsoft.com/office/powerpoint/2010/main" val="2260436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4D5331D-9C5B-471E-A209-2CE1E4FD1CED}" type="datetimeFigureOut">
              <a:rPr lang="tr-TR" smtClean="0"/>
              <a:t>16.05.2016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71AD586-4A9E-41E4-9800-2B81C3E5E70A}" type="slidenum">
              <a:rPr lang="tr-TR" smtClean="0"/>
              <a:t>‹#›</a:t>
            </a:fld>
            <a:endParaRPr lang="tr-TR"/>
          </a:p>
        </p:txBody>
      </p:sp>
    </p:spTree>
    <p:extLst>
      <p:ext uri="{BB962C8B-B14F-4D97-AF65-F5344CB8AC3E}">
        <p14:creationId xmlns:p14="http://schemas.microsoft.com/office/powerpoint/2010/main" val="1046282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D5331D-9C5B-471E-A209-2CE1E4FD1CED}" type="datetimeFigureOut">
              <a:rPr lang="tr-TR" smtClean="0"/>
              <a:t>16.05.2016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71AD586-4A9E-41E4-9800-2B81C3E5E70A}" type="slidenum">
              <a:rPr lang="tr-TR" smtClean="0"/>
              <a:t>‹#›</a:t>
            </a:fld>
            <a:endParaRPr lang="tr-TR"/>
          </a:p>
        </p:txBody>
      </p:sp>
    </p:spTree>
    <p:extLst>
      <p:ext uri="{BB962C8B-B14F-4D97-AF65-F5344CB8AC3E}">
        <p14:creationId xmlns:p14="http://schemas.microsoft.com/office/powerpoint/2010/main" val="2775512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D5331D-9C5B-471E-A209-2CE1E4FD1CED}" type="datetimeFigureOut">
              <a:rPr lang="tr-TR" smtClean="0"/>
              <a:t>16.05.2016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1AD586-4A9E-41E4-9800-2B81C3E5E70A}" type="slidenum">
              <a:rPr lang="tr-TR" smtClean="0"/>
              <a:t>‹#›</a:t>
            </a:fld>
            <a:endParaRPr lang="tr-TR"/>
          </a:p>
        </p:txBody>
      </p:sp>
    </p:spTree>
    <p:extLst>
      <p:ext uri="{BB962C8B-B14F-4D97-AF65-F5344CB8AC3E}">
        <p14:creationId xmlns:p14="http://schemas.microsoft.com/office/powerpoint/2010/main" val="487718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D5331D-9C5B-471E-A209-2CE1E4FD1CED}" type="datetimeFigureOut">
              <a:rPr lang="tr-TR" smtClean="0"/>
              <a:t>16.05.2016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1AD586-4A9E-41E4-9800-2B81C3E5E70A}" type="slidenum">
              <a:rPr lang="tr-TR" smtClean="0"/>
              <a:t>‹#›</a:t>
            </a:fld>
            <a:endParaRPr lang="tr-TR"/>
          </a:p>
        </p:txBody>
      </p:sp>
    </p:spTree>
    <p:extLst>
      <p:ext uri="{BB962C8B-B14F-4D97-AF65-F5344CB8AC3E}">
        <p14:creationId xmlns:p14="http://schemas.microsoft.com/office/powerpoint/2010/main" val="3730899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D5331D-9C5B-471E-A209-2CE1E4FD1CED}" type="datetimeFigureOut">
              <a:rPr lang="tr-TR" smtClean="0"/>
              <a:t>16.05.2016</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AD586-4A9E-41E4-9800-2B81C3E5E70A}" type="slidenum">
              <a:rPr lang="tr-TR" smtClean="0"/>
              <a:t>‹#›</a:t>
            </a:fld>
            <a:endParaRPr lang="tr-TR"/>
          </a:p>
        </p:txBody>
      </p:sp>
    </p:spTree>
    <p:extLst>
      <p:ext uri="{BB962C8B-B14F-4D97-AF65-F5344CB8AC3E}">
        <p14:creationId xmlns:p14="http://schemas.microsoft.com/office/powerpoint/2010/main" val="4376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9816" y="692696"/>
            <a:ext cx="7772400" cy="1470025"/>
          </a:xfrm>
          <a:solidFill>
            <a:schemeClr val="accent6">
              <a:lumMod val="40000"/>
              <a:lumOff val="60000"/>
            </a:schemeClr>
          </a:solidFill>
        </p:spPr>
        <p:txBody>
          <a:bodyPr>
            <a:normAutofit/>
          </a:bodyPr>
          <a:lstStyle/>
          <a:p>
            <a:r>
              <a:rPr lang="tr-TR" sz="5400" dirty="0" smtClean="0"/>
              <a:t>DESTEK EĞİTİM ODASI</a:t>
            </a:r>
            <a:endParaRPr lang="tr-TR" sz="5400" dirty="0"/>
          </a:p>
        </p:txBody>
      </p:sp>
      <p:sp>
        <p:nvSpPr>
          <p:cNvPr id="3" name="Alt Başlık 2"/>
          <p:cNvSpPr>
            <a:spLocks noGrp="1"/>
          </p:cNvSpPr>
          <p:nvPr>
            <p:ph type="subTitle" idx="1"/>
          </p:nvPr>
        </p:nvSpPr>
        <p:spPr>
          <a:xfrm>
            <a:off x="1187624" y="2708920"/>
            <a:ext cx="7128792" cy="1752600"/>
          </a:xfrm>
          <a:solidFill>
            <a:schemeClr val="tx2">
              <a:lumMod val="20000"/>
              <a:lumOff val="80000"/>
            </a:schemeClr>
          </a:solidFill>
        </p:spPr>
        <p:txBody>
          <a:bodyPr>
            <a:normAutofit fontScale="92500" lnSpcReduction="20000"/>
          </a:bodyPr>
          <a:lstStyle/>
          <a:p>
            <a:pPr marL="457200" indent="-457200" algn="l">
              <a:buFont typeface="Arial" pitchFamily="34" charset="0"/>
              <a:buChar char="•"/>
            </a:pPr>
            <a:r>
              <a:rPr lang="tr-TR" dirty="0" smtClean="0">
                <a:solidFill>
                  <a:schemeClr val="tx1"/>
                </a:solidFill>
              </a:rPr>
              <a:t>Kaynaştırma eğitimine tabi olanlara sunulan bir hizmet</a:t>
            </a:r>
          </a:p>
          <a:p>
            <a:pPr marL="457200" indent="-457200" algn="l">
              <a:buFont typeface="Arial" pitchFamily="34" charset="0"/>
              <a:buChar char="•"/>
            </a:pPr>
            <a:r>
              <a:rPr lang="tr-TR" dirty="0" smtClean="0">
                <a:solidFill>
                  <a:schemeClr val="tx1"/>
                </a:solidFill>
              </a:rPr>
              <a:t>Kaynaştırma uygulamalarının bir parçası ve tamamlayıcısı </a:t>
            </a:r>
            <a:endParaRPr lang="tr-TR" dirty="0">
              <a:solidFill>
                <a:schemeClr val="tx1"/>
              </a:solidFill>
            </a:endParaRPr>
          </a:p>
        </p:txBody>
      </p:sp>
      <p:pic>
        <p:nvPicPr>
          <p:cNvPr id="1026" name="Picture 2" descr="C:\Users\müdür yardımcısı\Desktop\856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4725144"/>
            <a:ext cx="4176464" cy="165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638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4">
              <a:lumMod val="40000"/>
              <a:lumOff val="60000"/>
            </a:schemeClr>
          </a:solidFill>
        </p:spPr>
        <p:txBody>
          <a:bodyPr>
            <a:normAutofit fontScale="90000"/>
          </a:bodyPr>
          <a:lstStyle/>
          <a:p>
            <a:r>
              <a:rPr lang="tr-TR" dirty="0" smtClean="0"/>
              <a:t/>
            </a:r>
            <a:br>
              <a:rPr lang="tr-TR" dirty="0" smtClean="0"/>
            </a:br>
            <a:r>
              <a:rPr lang="tr-TR" dirty="0" smtClean="0"/>
              <a:t>Bireyselleştirilmiş Eğitim Programı geliştirme </a:t>
            </a:r>
            <a:r>
              <a:rPr lang="tr-TR" dirty="0"/>
              <a:t>biriminin görevleri</a:t>
            </a:r>
            <a:br>
              <a:rPr lang="tr-TR" dirty="0"/>
            </a:br>
            <a:endParaRPr lang="tr-TR" dirty="0"/>
          </a:p>
        </p:txBody>
      </p:sp>
      <p:sp>
        <p:nvSpPr>
          <p:cNvPr id="3" name="İçerik Yer Tutucusu 2"/>
          <p:cNvSpPr>
            <a:spLocks noGrp="1"/>
          </p:cNvSpPr>
          <p:nvPr>
            <p:ph idx="1"/>
          </p:nvPr>
        </p:nvSpPr>
        <p:spPr>
          <a:solidFill>
            <a:schemeClr val="accent4">
              <a:lumMod val="20000"/>
              <a:lumOff val="80000"/>
            </a:schemeClr>
          </a:solidFill>
        </p:spPr>
        <p:txBody>
          <a:bodyPr>
            <a:noAutofit/>
          </a:bodyPr>
          <a:lstStyle/>
          <a:p>
            <a:r>
              <a:rPr lang="tr-TR" sz="2000" b="1" dirty="0" smtClean="0"/>
              <a:t>MADDE </a:t>
            </a:r>
            <a:r>
              <a:rPr lang="tr-TR" sz="2000" b="1" dirty="0"/>
              <a:t>20-</a:t>
            </a:r>
            <a:r>
              <a:rPr lang="tr-TR" sz="2000" dirty="0"/>
              <a:t> (1) BEP geliştirme biriminin görevleri şunlardır: </a:t>
            </a:r>
          </a:p>
          <a:p>
            <a:r>
              <a:rPr lang="tr-TR" sz="2000" dirty="0"/>
              <a:t>a) BEP hazırlamak, programların uygulanması, izlenmesi ve değerlendirilmesiyle ilgili çalışmaların koordinasyonunu sağlayarak öğretmenlere rehberlik etmek.</a:t>
            </a:r>
          </a:p>
          <a:p>
            <a:r>
              <a:rPr lang="tr-TR" sz="2000" dirty="0"/>
              <a:t>b) Eğitim hizmetlerinin yürütülmesiyle ilgili olarak kurul, değerlendirme kurulu, aile ve öğretmenlerle iş birliği yapmak. </a:t>
            </a:r>
          </a:p>
          <a:p>
            <a:r>
              <a:rPr lang="tr-TR" sz="2000" dirty="0"/>
              <a:t>c) Bireyin gelişim özellikleri ve ihtiyaçları dikkate alınarak gerektiğinde </a:t>
            </a:r>
            <a:r>
              <a:rPr lang="tr-TR" sz="2000" dirty="0" err="1"/>
              <a:t>BEP’inde</a:t>
            </a:r>
            <a:r>
              <a:rPr lang="tr-TR" sz="2000" dirty="0"/>
              <a:t> değişiklik ve düzenleme yapmak.</a:t>
            </a:r>
          </a:p>
          <a:p>
            <a:r>
              <a:rPr lang="tr-TR" sz="2000" dirty="0"/>
              <a:t>ç) Eğitim materyalinin sağlanması ve kullanımında kurul, değerlendirme kurulu, aile ve öğretmenle iş birliği yapmak.</a:t>
            </a:r>
          </a:p>
          <a:p>
            <a:r>
              <a:rPr lang="tr-TR" sz="2000" dirty="0"/>
              <a:t>d) </a:t>
            </a:r>
            <a:r>
              <a:rPr lang="tr-TR" sz="2000" dirty="0" err="1"/>
              <a:t>BEP’in</a:t>
            </a:r>
            <a:r>
              <a:rPr lang="tr-TR" sz="2000" dirty="0"/>
              <a:t> hazırlanması ve uygulanması kapsamında birey ve aileye rehberlik ve danışmanlık yapmak</a:t>
            </a:r>
            <a:r>
              <a:rPr lang="tr-TR" sz="2000" dirty="0" smtClean="0"/>
              <a:t>.</a:t>
            </a:r>
            <a:endParaRPr lang="tr-TR" sz="2000" dirty="0"/>
          </a:p>
        </p:txBody>
      </p:sp>
    </p:spTree>
    <p:extLst>
      <p:ext uri="{BB962C8B-B14F-4D97-AF65-F5344CB8AC3E}">
        <p14:creationId xmlns:p14="http://schemas.microsoft.com/office/powerpoint/2010/main" val="2819931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2">
              <a:lumMod val="60000"/>
              <a:lumOff val="40000"/>
            </a:schemeClr>
          </a:solidFill>
        </p:spPr>
        <p:txBody>
          <a:bodyPr>
            <a:normAutofit fontScale="90000"/>
          </a:bodyPr>
          <a:lstStyle/>
          <a:p>
            <a:r>
              <a:rPr lang="tr-TR" b="1" dirty="0" smtClean="0"/>
              <a:t/>
            </a:r>
            <a:br>
              <a:rPr lang="tr-TR" b="1" dirty="0" smtClean="0"/>
            </a:br>
            <a:r>
              <a:rPr lang="tr-TR" b="1" dirty="0" smtClean="0"/>
              <a:t>Öğretmenin </a:t>
            </a:r>
            <a:r>
              <a:rPr lang="tr-TR" b="1" dirty="0"/>
              <a:t>görevleri</a:t>
            </a:r>
            <a:r>
              <a:rPr lang="tr-TR" dirty="0"/>
              <a:t/>
            </a:r>
            <a:br>
              <a:rPr lang="tr-TR" dirty="0"/>
            </a:br>
            <a:endParaRPr lang="tr-TR" dirty="0"/>
          </a:p>
        </p:txBody>
      </p:sp>
      <p:sp>
        <p:nvSpPr>
          <p:cNvPr id="3" name="İçerik Yer Tutucusu 2"/>
          <p:cNvSpPr>
            <a:spLocks noGrp="1"/>
          </p:cNvSpPr>
          <p:nvPr>
            <p:ph idx="1"/>
          </p:nvPr>
        </p:nvSpPr>
        <p:spPr>
          <a:solidFill>
            <a:schemeClr val="accent2">
              <a:lumMod val="20000"/>
              <a:lumOff val="80000"/>
            </a:schemeClr>
          </a:solidFill>
        </p:spPr>
        <p:txBody>
          <a:bodyPr>
            <a:noAutofit/>
          </a:bodyPr>
          <a:lstStyle/>
          <a:p>
            <a:r>
              <a:rPr lang="tr-TR" sz="1800" b="1" dirty="0" smtClean="0"/>
              <a:t>MADDE </a:t>
            </a:r>
            <a:r>
              <a:rPr lang="tr-TR" sz="1800" b="1" dirty="0"/>
              <a:t>21- </a:t>
            </a:r>
            <a:r>
              <a:rPr lang="tr-TR" sz="1800" dirty="0"/>
              <a:t>(1) Gezerek özel eğitim görevi yapan öğretmenin görevleri şunlardır:</a:t>
            </a:r>
          </a:p>
          <a:p>
            <a:r>
              <a:rPr lang="tr-TR" sz="1800" dirty="0"/>
              <a:t>a) Kurulun planlaması dâhilinde eğitim hizmetini sürdürmek,</a:t>
            </a:r>
          </a:p>
          <a:p>
            <a:r>
              <a:rPr lang="tr-TR" sz="1800" dirty="0"/>
              <a:t>b) Bireyselleştirilmiş eğitim programları ve ölçme değerlendirme araçlarının hazırlanmasında BEP geliştirme birimiyle iş birliği yapmak.</a:t>
            </a:r>
          </a:p>
          <a:p>
            <a:r>
              <a:rPr lang="tr-TR" sz="1800" dirty="0"/>
              <a:t>c) </a:t>
            </a:r>
            <a:r>
              <a:rPr lang="tr-TR" sz="1800" dirty="0" err="1"/>
              <a:t>BEP’i</a:t>
            </a:r>
            <a:r>
              <a:rPr lang="tr-TR" sz="1800" dirty="0"/>
              <a:t> uygulamak ve değerlendirmek.</a:t>
            </a:r>
          </a:p>
          <a:p>
            <a:r>
              <a:rPr lang="tr-TR" sz="1800" dirty="0"/>
              <a:t>ç) Eğitim hizmetleriyle ilgili olarak birey, aile, diğer öğretmenler ve okula danışmanlık yapmak.</a:t>
            </a:r>
          </a:p>
          <a:p>
            <a:r>
              <a:rPr lang="tr-TR" sz="1800" dirty="0"/>
              <a:t>d) Aile eğitimi çalışmalarını planlamak ve yürütmek.</a:t>
            </a:r>
          </a:p>
          <a:p>
            <a:r>
              <a:rPr lang="tr-TR" sz="1800" dirty="0"/>
              <a:t>e) Bireyin kullandığı teknik cihaz ve aletler hakkında eğitim hizmetini yürüten diğer öğretmenlere bilgi vermek.</a:t>
            </a:r>
          </a:p>
          <a:p>
            <a:r>
              <a:rPr lang="tr-TR" sz="1800" dirty="0"/>
              <a:t>f) Eğitim hizmetlerinin yürütüleceği ortamın düzenlenmesinde rehberlik etmek.</a:t>
            </a:r>
          </a:p>
          <a:p>
            <a:r>
              <a:rPr lang="tr-TR" sz="1800" dirty="0"/>
              <a:t>g)Evde eğitim hizmeti kapsamında yürüttüğü faaliyetleri Evde Eğitim Hizmet Planı Aylık Uygulama Çizelgesi (EK-3)’e uygun olarak doldurmak.</a:t>
            </a:r>
          </a:p>
          <a:p>
            <a:r>
              <a:rPr lang="tr-TR" sz="1800" dirty="0"/>
              <a:t>(2) Diğer öğretmenler ilgili mevzuat hükümlerine göre görevlerini yapar.</a:t>
            </a:r>
            <a:r>
              <a:rPr lang="tr-TR" sz="1800" b="1" dirty="0"/>
              <a:t/>
            </a:r>
            <a:br>
              <a:rPr lang="tr-TR" sz="1800" b="1" dirty="0"/>
            </a:br>
            <a:endParaRPr lang="tr-TR" sz="1800" dirty="0"/>
          </a:p>
          <a:p>
            <a:endParaRPr lang="tr-TR" sz="1800" dirty="0"/>
          </a:p>
        </p:txBody>
      </p:sp>
    </p:spTree>
    <p:extLst>
      <p:ext uri="{BB962C8B-B14F-4D97-AF65-F5344CB8AC3E}">
        <p14:creationId xmlns:p14="http://schemas.microsoft.com/office/powerpoint/2010/main" val="3673394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2">
              <a:lumMod val="60000"/>
              <a:lumOff val="40000"/>
            </a:schemeClr>
          </a:solidFill>
        </p:spPr>
        <p:txBody>
          <a:bodyPr>
            <a:normAutofit/>
          </a:bodyPr>
          <a:lstStyle/>
          <a:p>
            <a:pPr algn="l"/>
            <a:r>
              <a:rPr lang="tr-TR" sz="5400" dirty="0" smtClean="0">
                <a:solidFill>
                  <a:srgbClr val="002060"/>
                </a:solidFill>
              </a:rPr>
              <a:t>Öğretmen açısından:</a:t>
            </a:r>
            <a:endParaRPr lang="tr-TR" sz="5400" dirty="0">
              <a:solidFill>
                <a:srgbClr val="002060"/>
              </a:solidFill>
            </a:endParaRPr>
          </a:p>
        </p:txBody>
      </p:sp>
      <p:sp>
        <p:nvSpPr>
          <p:cNvPr id="3" name="İçerik Yer Tutucusu 2"/>
          <p:cNvSpPr>
            <a:spLocks noGrp="1"/>
          </p:cNvSpPr>
          <p:nvPr>
            <p:ph idx="1"/>
          </p:nvPr>
        </p:nvSpPr>
        <p:spPr>
          <a:xfrm>
            <a:off x="457200" y="1600200"/>
            <a:ext cx="8219256" cy="4525963"/>
          </a:xfrm>
          <a:solidFill>
            <a:schemeClr val="accent2">
              <a:lumMod val="20000"/>
              <a:lumOff val="80000"/>
            </a:schemeClr>
          </a:solidFill>
        </p:spPr>
        <p:txBody>
          <a:bodyPr/>
          <a:lstStyle/>
          <a:p>
            <a:r>
              <a:rPr lang="tr-TR" dirty="0" smtClean="0">
                <a:solidFill>
                  <a:srgbClr val="002060"/>
                </a:solidFill>
              </a:rPr>
              <a:t>Vicdani rahatlık</a:t>
            </a:r>
          </a:p>
          <a:p>
            <a:r>
              <a:rPr lang="tr-TR" dirty="0" smtClean="0">
                <a:solidFill>
                  <a:srgbClr val="002060"/>
                </a:solidFill>
              </a:rPr>
              <a:t>Daha verimli çalışma</a:t>
            </a:r>
          </a:p>
          <a:p>
            <a:r>
              <a:rPr lang="tr-TR" dirty="0" smtClean="0">
                <a:solidFill>
                  <a:srgbClr val="002060"/>
                </a:solidFill>
              </a:rPr>
              <a:t>Maddi katkı</a:t>
            </a:r>
          </a:p>
          <a:p>
            <a:r>
              <a:rPr lang="tr-TR" dirty="0" smtClean="0">
                <a:solidFill>
                  <a:srgbClr val="002060"/>
                </a:solidFill>
              </a:rPr>
              <a:t>Daha iyi bir sınıf düzeni</a:t>
            </a:r>
          </a:p>
          <a:p>
            <a:r>
              <a:rPr lang="tr-TR" dirty="0" smtClean="0">
                <a:solidFill>
                  <a:srgbClr val="002060"/>
                </a:solidFill>
              </a:rPr>
              <a:t>Şikayetlerin azalması</a:t>
            </a:r>
          </a:p>
          <a:p>
            <a:r>
              <a:rPr lang="tr-TR" dirty="0" smtClean="0">
                <a:solidFill>
                  <a:srgbClr val="002060"/>
                </a:solidFill>
              </a:rPr>
              <a:t>Yardım etme fırsatı bulma</a:t>
            </a:r>
          </a:p>
          <a:p>
            <a:r>
              <a:rPr lang="tr-TR" dirty="0" smtClean="0">
                <a:solidFill>
                  <a:srgbClr val="002060"/>
                </a:solidFill>
              </a:rPr>
              <a:t>Kaynaşmayı- ait olmayı sağlama</a:t>
            </a:r>
          </a:p>
          <a:p>
            <a:endParaRPr lang="tr-TR" dirty="0">
              <a:solidFill>
                <a:srgbClr val="002060"/>
              </a:solidFill>
            </a:endParaRPr>
          </a:p>
        </p:txBody>
      </p:sp>
      <p:pic>
        <p:nvPicPr>
          <p:cNvPr id="3074" name="Picture 2" descr="C:\Users\müdür yardımcısı\Desktop\teach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4365104"/>
            <a:ext cx="2349931" cy="176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1812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3">
              <a:lumMod val="60000"/>
              <a:lumOff val="40000"/>
            </a:schemeClr>
          </a:solidFill>
        </p:spPr>
        <p:txBody>
          <a:bodyPr>
            <a:normAutofit/>
          </a:bodyPr>
          <a:lstStyle/>
          <a:p>
            <a:pPr algn="l"/>
            <a:r>
              <a:rPr lang="tr-TR" sz="5400" dirty="0" smtClean="0">
                <a:solidFill>
                  <a:schemeClr val="accent2">
                    <a:lumMod val="75000"/>
                  </a:schemeClr>
                </a:solidFill>
              </a:rPr>
              <a:t>Öğrenci açısından</a:t>
            </a:r>
            <a:endParaRPr lang="tr-TR" sz="5400" dirty="0">
              <a:solidFill>
                <a:schemeClr val="accent2">
                  <a:lumMod val="75000"/>
                </a:schemeClr>
              </a:solidFill>
            </a:endParaRPr>
          </a:p>
        </p:txBody>
      </p:sp>
      <p:sp>
        <p:nvSpPr>
          <p:cNvPr id="3" name="İçerik Yer Tutucusu 2"/>
          <p:cNvSpPr>
            <a:spLocks noGrp="1"/>
          </p:cNvSpPr>
          <p:nvPr>
            <p:ph idx="1"/>
          </p:nvPr>
        </p:nvSpPr>
        <p:spPr>
          <a:solidFill>
            <a:schemeClr val="accent3">
              <a:lumMod val="20000"/>
              <a:lumOff val="80000"/>
            </a:schemeClr>
          </a:solidFill>
        </p:spPr>
        <p:txBody>
          <a:bodyPr/>
          <a:lstStyle/>
          <a:p>
            <a:r>
              <a:rPr lang="tr-TR" dirty="0" smtClean="0">
                <a:solidFill>
                  <a:schemeClr val="accent2">
                    <a:lumMod val="75000"/>
                  </a:schemeClr>
                </a:solidFill>
              </a:rPr>
              <a:t>Daha kaliteli bireysel destek</a:t>
            </a:r>
          </a:p>
          <a:p>
            <a:r>
              <a:rPr lang="tr-TR" dirty="0" smtClean="0">
                <a:solidFill>
                  <a:schemeClr val="accent2">
                    <a:lumMod val="75000"/>
                  </a:schemeClr>
                </a:solidFill>
              </a:rPr>
              <a:t>Daha hızlı ilerleme</a:t>
            </a:r>
          </a:p>
          <a:p>
            <a:r>
              <a:rPr lang="tr-TR" dirty="0" smtClean="0">
                <a:solidFill>
                  <a:schemeClr val="accent2">
                    <a:lumMod val="75000"/>
                  </a:schemeClr>
                </a:solidFill>
              </a:rPr>
              <a:t>Aidiyet hissi</a:t>
            </a:r>
          </a:p>
          <a:p>
            <a:r>
              <a:rPr lang="tr-TR" dirty="0" smtClean="0">
                <a:solidFill>
                  <a:schemeClr val="accent2">
                    <a:lumMod val="75000"/>
                  </a:schemeClr>
                </a:solidFill>
              </a:rPr>
              <a:t>Başarma hissi ve özgüven</a:t>
            </a:r>
          </a:p>
          <a:p>
            <a:r>
              <a:rPr lang="tr-TR" dirty="0" smtClean="0">
                <a:solidFill>
                  <a:schemeClr val="accent2">
                    <a:lumMod val="75000"/>
                  </a:schemeClr>
                </a:solidFill>
              </a:rPr>
              <a:t>Akademik doyum</a:t>
            </a:r>
          </a:p>
          <a:p>
            <a:r>
              <a:rPr lang="tr-TR" dirty="0" smtClean="0">
                <a:solidFill>
                  <a:schemeClr val="accent2">
                    <a:lumMod val="75000"/>
                  </a:schemeClr>
                </a:solidFill>
              </a:rPr>
              <a:t>Davranışlarda düzelme ve uyum sağlama</a:t>
            </a:r>
          </a:p>
          <a:p>
            <a:endParaRPr lang="tr-TR" dirty="0">
              <a:solidFill>
                <a:schemeClr val="accent2">
                  <a:lumMod val="75000"/>
                </a:schemeClr>
              </a:solidFill>
            </a:endParaRPr>
          </a:p>
        </p:txBody>
      </p:sp>
      <p:pic>
        <p:nvPicPr>
          <p:cNvPr id="2050" name="Picture 2" descr="C:\Users\müdür yardımcısı\Desktop\sinav-ogrenci.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229200"/>
            <a:ext cx="1379697" cy="1484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2820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5">
              <a:lumMod val="60000"/>
              <a:lumOff val="40000"/>
            </a:schemeClr>
          </a:solidFill>
        </p:spPr>
        <p:txBody>
          <a:bodyPr>
            <a:normAutofit/>
          </a:bodyPr>
          <a:lstStyle/>
          <a:p>
            <a:pPr algn="l"/>
            <a:r>
              <a:rPr lang="tr-TR" sz="5400" dirty="0" smtClean="0"/>
              <a:t>Aile açısından:</a:t>
            </a:r>
            <a:endParaRPr lang="tr-TR" sz="5400" dirty="0"/>
          </a:p>
        </p:txBody>
      </p:sp>
      <p:sp>
        <p:nvSpPr>
          <p:cNvPr id="3" name="İçerik Yer Tutucusu 2"/>
          <p:cNvSpPr>
            <a:spLocks noGrp="1"/>
          </p:cNvSpPr>
          <p:nvPr>
            <p:ph idx="1"/>
          </p:nvPr>
        </p:nvSpPr>
        <p:spPr>
          <a:xfrm>
            <a:off x="467544" y="1600200"/>
            <a:ext cx="8229600" cy="4525963"/>
          </a:xfrm>
          <a:solidFill>
            <a:schemeClr val="accent5">
              <a:lumMod val="20000"/>
              <a:lumOff val="80000"/>
            </a:schemeClr>
          </a:solidFill>
        </p:spPr>
        <p:txBody>
          <a:bodyPr/>
          <a:lstStyle/>
          <a:p>
            <a:r>
              <a:rPr lang="tr-TR" dirty="0" smtClean="0"/>
              <a:t>Psikolojik rahatlık</a:t>
            </a:r>
          </a:p>
          <a:p>
            <a:r>
              <a:rPr lang="tr-TR" dirty="0" smtClean="0"/>
              <a:t>Okul- öğretmen ve eğitimden memnuniyet</a:t>
            </a:r>
          </a:p>
          <a:p>
            <a:r>
              <a:rPr lang="tr-TR" dirty="0" smtClean="0"/>
              <a:t>Gelişimi daha net takip etme</a:t>
            </a:r>
          </a:p>
          <a:p>
            <a:r>
              <a:rPr lang="tr-TR" dirty="0" smtClean="0"/>
              <a:t>Kendi yapacakları hakkında fikir edinme</a:t>
            </a:r>
          </a:p>
          <a:p>
            <a:r>
              <a:rPr lang="tr-TR" dirty="0" smtClean="0"/>
              <a:t>Sınıftan şikayet eden diğer veliler azalacaktır</a:t>
            </a:r>
          </a:p>
          <a:p>
            <a:endParaRPr lang="tr-TR" dirty="0"/>
          </a:p>
        </p:txBody>
      </p:sp>
      <p:pic>
        <p:nvPicPr>
          <p:cNvPr id="1026" name="Picture 2" descr="C:\Users\müdür yardımcısı\Desktop\ai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1671" y="4581128"/>
            <a:ext cx="2152817"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2104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6">
              <a:lumMod val="60000"/>
              <a:lumOff val="40000"/>
            </a:schemeClr>
          </a:solidFill>
        </p:spPr>
        <p:txBody>
          <a:bodyPr>
            <a:normAutofit/>
          </a:bodyPr>
          <a:lstStyle/>
          <a:p>
            <a:pPr algn="l"/>
            <a:r>
              <a:rPr lang="tr-TR" sz="5400" dirty="0" smtClean="0">
                <a:solidFill>
                  <a:schemeClr val="accent2"/>
                </a:solidFill>
              </a:rPr>
              <a:t>Ayrıca:</a:t>
            </a:r>
            <a:endParaRPr lang="tr-TR" sz="5400" dirty="0">
              <a:solidFill>
                <a:schemeClr val="accent2"/>
              </a:solidFill>
            </a:endParaRPr>
          </a:p>
        </p:txBody>
      </p:sp>
      <p:sp>
        <p:nvSpPr>
          <p:cNvPr id="3" name="İçerik Yer Tutucusu 2"/>
          <p:cNvSpPr>
            <a:spLocks noGrp="1"/>
          </p:cNvSpPr>
          <p:nvPr>
            <p:ph idx="1"/>
          </p:nvPr>
        </p:nvSpPr>
        <p:spPr>
          <a:solidFill>
            <a:schemeClr val="accent6">
              <a:lumMod val="40000"/>
              <a:lumOff val="60000"/>
            </a:schemeClr>
          </a:solidFill>
        </p:spPr>
        <p:txBody>
          <a:bodyPr>
            <a:normAutofit/>
          </a:bodyPr>
          <a:lstStyle/>
          <a:p>
            <a:endParaRPr lang="tr-TR" sz="3600" b="1" dirty="0" smtClean="0">
              <a:solidFill>
                <a:schemeClr val="accent2"/>
              </a:solidFill>
            </a:endParaRPr>
          </a:p>
          <a:p>
            <a:r>
              <a:rPr lang="tr-TR" sz="3600" b="1" dirty="0" smtClean="0">
                <a:solidFill>
                  <a:schemeClr val="accent2"/>
                </a:solidFill>
              </a:rPr>
              <a:t>Bireyselleştirilmiş Eğitim Programının (BEP) sağlıklı olarak işlemesi</a:t>
            </a:r>
          </a:p>
          <a:p>
            <a:r>
              <a:rPr lang="tr-TR" sz="3600" b="1" dirty="0" smtClean="0">
                <a:solidFill>
                  <a:schemeClr val="accent2"/>
                </a:solidFill>
              </a:rPr>
              <a:t>Okul disiplinine katkı</a:t>
            </a:r>
          </a:p>
          <a:p>
            <a:endParaRPr lang="tr-TR" sz="3600" b="1" dirty="0">
              <a:solidFill>
                <a:schemeClr val="accent2"/>
              </a:solidFill>
            </a:endParaRPr>
          </a:p>
          <a:p>
            <a:r>
              <a:rPr lang="tr-TR" sz="3600" b="1" dirty="0" smtClean="0">
                <a:solidFill>
                  <a:schemeClr val="accent2"/>
                </a:solidFill>
              </a:rPr>
              <a:t>FIRSAT EŞİTLİĞİ</a:t>
            </a:r>
          </a:p>
        </p:txBody>
      </p:sp>
      <p:pic>
        <p:nvPicPr>
          <p:cNvPr id="4098" name="Picture 2" descr="C:\Users\müdür yardımcısı\Desktop\2011921554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203086"/>
            <a:ext cx="2566144" cy="1924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776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tx2">
              <a:lumMod val="20000"/>
              <a:lumOff val="80000"/>
            </a:schemeClr>
          </a:solidFill>
        </p:spPr>
        <p:txBody>
          <a:bodyPr/>
          <a:lstStyle/>
          <a:p>
            <a:r>
              <a:rPr lang="tr-TR" dirty="0" smtClean="0"/>
              <a:t>EVDE EĞİTİM</a:t>
            </a:r>
            <a:endParaRPr lang="tr-TR" dirty="0"/>
          </a:p>
        </p:txBody>
      </p:sp>
      <p:sp>
        <p:nvSpPr>
          <p:cNvPr id="3" name="İçerik Yer Tutucusu 2"/>
          <p:cNvSpPr>
            <a:spLocks noGrp="1"/>
          </p:cNvSpPr>
          <p:nvPr>
            <p:ph idx="1"/>
          </p:nvPr>
        </p:nvSpPr>
        <p:spPr>
          <a:solidFill>
            <a:schemeClr val="accent1">
              <a:lumMod val="20000"/>
              <a:lumOff val="80000"/>
            </a:schemeClr>
          </a:solidFill>
        </p:spPr>
        <p:txBody>
          <a:bodyPr/>
          <a:lstStyle/>
          <a:p>
            <a:r>
              <a:rPr lang="tr-TR" dirty="0"/>
              <a:t>g) Evde eğitim: Zorunlu öğrenim çağındaki özel eğitime ihtiyacı olan bireylerden sağlık problemi nedeniyle okul öncesi, ilköğretim veya özel eğitim programlarından herhangi birini uygulayan örgün eğitim kurumlarından doğrudan yararlanamayanlara eğitim hizmetlerinin evde sunulması esasına dayanan eğitimi,</a:t>
            </a:r>
          </a:p>
        </p:txBody>
      </p:sp>
      <p:pic>
        <p:nvPicPr>
          <p:cNvPr id="4" name="Picture 5" descr="aileiciiletisim-ozkanozburu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285724"/>
            <a:ext cx="864096" cy="112705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aileiciiletisim-ozkanozburu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85724"/>
            <a:ext cx="864096" cy="1127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320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2">
              <a:lumMod val="60000"/>
              <a:lumOff val="40000"/>
            </a:schemeClr>
          </a:solidFill>
        </p:spPr>
        <p:txBody>
          <a:bodyPr/>
          <a:lstStyle/>
          <a:p>
            <a:r>
              <a:rPr lang="tr-TR" dirty="0" smtClean="0"/>
              <a:t>Gerekli Şartlar</a:t>
            </a:r>
            <a:endParaRPr lang="tr-TR" dirty="0"/>
          </a:p>
        </p:txBody>
      </p:sp>
      <p:sp>
        <p:nvSpPr>
          <p:cNvPr id="3" name="İçerik Yer Tutucusu 2"/>
          <p:cNvSpPr>
            <a:spLocks noGrp="1"/>
          </p:cNvSpPr>
          <p:nvPr>
            <p:ph idx="1"/>
          </p:nvPr>
        </p:nvSpPr>
        <p:spPr>
          <a:solidFill>
            <a:schemeClr val="accent2">
              <a:lumMod val="20000"/>
              <a:lumOff val="80000"/>
            </a:schemeClr>
          </a:solidFill>
        </p:spPr>
        <p:txBody>
          <a:bodyPr>
            <a:normAutofit fontScale="70000" lnSpcReduction="20000"/>
          </a:bodyPr>
          <a:lstStyle/>
          <a:p>
            <a:r>
              <a:rPr lang="tr-TR" b="1" dirty="0"/>
              <a:t>MADDE 6-</a:t>
            </a:r>
            <a:r>
              <a:rPr lang="tr-TR" dirty="0"/>
              <a:t> (1)- Evde eğitim hizmeti verilebilmesi için;</a:t>
            </a:r>
          </a:p>
          <a:p>
            <a:r>
              <a:rPr lang="tr-TR" dirty="0"/>
              <a:t>a) Bireyin en az dört ay süreyle örgün eğitim kurumundan doğrudan yararlanmasının mümkün olmadığı ya da yararlanması hâlinde olumsuz sonuçlar doğuracağını belirten sağlık raporu, </a:t>
            </a:r>
          </a:p>
          <a:p>
            <a:r>
              <a:rPr lang="tr-TR" dirty="0"/>
              <a:t>b) Veli başvuru dilekçesi,</a:t>
            </a:r>
          </a:p>
          <a:p>
            <a:r>
              <a:rPr lang="tr-TR" dirty="0"/>
              <a:t>c) Öğrenci belgesi, </a:t>
            </a:r>
          </a:p>
          <a:p>
            <a:r>
              <a:rPr lang="tr-TR" dirty="0"/>
              <a:t>ç) Ev Ortamı Durum Tespit ve Değerlendirme Formu (EK-1),</a:t>
            </a:r>
          </a:p>
          <a:p>
            <a:r>
              <a:rPr lang="tr-TR" dirty="0"/>
              <a:t>d) Veli Sözleşmesi (EK-2),</a:t>
            </a:r>
          </a:p>
          <a:p>
            <a:r>
              <a:rPr lang="tr-TR" dirty="0"/>
              <a:t>e) Değerlendirme kurulu raporu</a:t>
            </a:r>
          </a:p>
          <a:p>
            <a:r>
              <a:rPr lang="tr-TR" dirty="0"/>
              <a:t>gerekir.</a:t>
            </a:r>
          </a:p>
          <a:p>
            <a:r>
              <a:rPr lang="tr-TR" dirty="0"/>
              <a:t>(2) Hastanede tedavi süresince eğitim hizmeti verilebilmesi için ilgili hekimin ve velinin onayının yer aldığı Öğrenci Kayıt ve Bilgi Formu (EK-4) gerekir.</a:t>
            </a:r>
          </a:p>
          <a:p>
            <a:endParaRPr lang="tr-TR" dirty="0"/>
          </a:p>
        </p:txBody>
      </p:sp>
    </p:spTree>
    <p:extLst>
      <p:ext uri="{BB962C8B-B14F-4D97-AF65-F5344CB8AC3E}">
        <p14:creationId xmlns:p14="http://schemas.microsoft.com/office/powerpoint/2010/main" val="4061762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bg2">
              <a:lumMod val="90000"/>
            </a:schemeClr>
          </a:solidFill>
        </p:spPr>
        <p:txBody>
          <a:bodyPr>
            <a:normAutofit fontScale="90000"/>
          </a:bodyPr>
          <a:lstStyle/>
          <a:p>
            <a:r>
              <a:rPr lang="tr-TR" dirty="0" smtClean="0"/>
              <a:t/>
            </a:r>
            <a:br>
              <a:rPr lang="tr-TR" dirty="0" smtClean="0"/>
            </a:br>
            <a:r>
              <a:rPr lang="tr-TR" dirty="0" smtClean="0"/>
              <a:t>Haftalık </a:t>
            </a:r>
            <a:r>
              <a:rPr lang="tr-TR" dirty="0"/>
              <a:t>ders saati sayısı </a:t>
            </a:r>
            <a:br>
              <a:rPr lang="tr-TR" dirty="0"/>
            </a:br>
            <a:endParaRPr lang="tr-TR" dirty="0"/>
          </a:p>
        </p:txBody>
      </p:sp>
      <p:sp>
        <p:nvSpPr>
          <p:cNvPr id="3" name="İçerik Yer Tutucusu 2"/>
          <p:cNvSpPr>
            <a:spLocks noGrp="1"/>
          </p:cNvSpPr>
          <p:nvPr>
            <p:ph idx="1"/>
          </p:nvPr>
        </p:nvSpPr>
        <p:spPr>
          <a:solidFill>
            <a:schemeClr val="bg2"/>
          </a:solidFill>
        </p:spPr>
        <p:txBody>
          <a:bodyPr>
            <a:normAutofit fontScale="92500" lnSpcReduction="10000"/>
          </a:bodyPr>
          <a:lstStyle/>
          <a:p>
            <a:r>
              <a:rPr lang="tr-TR" b="1" dirty="0" smtClean="0"/>
              <a:t>MADDE </a:t>
            </a:r>
            <a:r>
              <a:rPr lang="tr-TR" b="1" dirty="0"/>
              <a:t>9-</a:t>
            </a:r>
            <a:r>
              <a:rPr lang="tr-TR" dirty="0"/>
              <a:t> (1) Evde eğitim hizmetine ilişkin planlama, bireyin ihtiyacı ve eğitim ortamına ilişkin şartlar dikkate alınarak ve haftalık ders saati sayısı </a:t>
            </a:r>
            <a:r>
              <a:rPr lang="tr-TR" u="sng" dirty="0"/>
              <a:t>10 (on) saatten az olmamak </a:t>
            </a:r>
            <a:r>
              <a:rPr lang="tr-TR" dirty="0"/>
              <a:t>üzere kurulca; hastanede eğitim hizmetine ilişkin planlama ise okul yönetimince yapılır. Eğitim hizmetlerinin etkililiğini ve eğitimin devamlılığını sağlamak için gerektiğinde birey ve ailenin bilgilendirilmesi ve desteklenmesi amacıyla yapılacak çalışmalar da haftalık ders saati içinde planlanır.</a:t>
            </a:r>
          </a:p>
          <a:p>
            <a:endParaRPr lang="tr-TR" dirty="0"/>
          </a:p>
        </p:txBody>
      </p:sp>
    </p:spTree>
    <p:extLst>
      <p:ext uri="{BB962C8B-B14F-4D97-AF65-F5344CB8AC3E}">
        <p14:creationId xmlns:p14="http://schemas.microsoft.com/office/powerpoint/2010/main" val="1763756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6">
              <a:lumMod val="60000"/>
              <a:lumOff val="40000"/>
            </a:schemeClr>
          </a:solidFill>
        </p:spPr>
        <p:txBody>
          <a:bodyPr>
            <a:normAutofit fontScale="90000"/>
          </a:bodyPr>
          <a:lstStyle/>
          <a:p>
            <a:r>
              <a:rPr lang="tr-TR" dirty="0" smtClean="0"/>
              <a:t/>
            </a:r>
            <a:br>
              <a:rPr lang="tr-TR" dirty="0" smtClean="0"/>
            </a:br>
            <a:r>
              <a:rPr lang="tr-TR" dirty="0" smtClean="0"/>
              <a:t>Bireyin </a:t>
            </a:r>
            <a:r>
              <a:rPr lang="tr-TR" dirty="0"/>
              <a:t>kayıtlı olduğu okul yönetiminin görevleri</a:t>
            </a:r>
            <a:br>
              <a:rPr lang="tr-TR" dirty="0"/>
            </a:br>
            <a:endParaRPr lang="tr-TR" dirty="0"/>
          </a:p>
        </p:txBody>
      </p:sp>
      <p:sp>
        <p:nvSpPr>
          <p:cNvPr id="3" name="İçerik Yer Tutucusu 2"/>
          <p:cNvSpPr>
            <a:spLocks noGrp="1"/>
          </p:cNvSpPr>
          <p:nvPr>
            <p:ph idx="1"/>
          </p:nvPr>
        </p:nvSpPr>
        <p:spPr>
          <a:solidFill>
            <a:schemeClr val="accent6">
              <a:lumMod val="20000"/>
              <a:lumOff val="80000"/>
            </a:schemeClr>
          </a:solidFill>
        </p:spPr>
        <p:txBody>
          <a:bodyPr>
            <a:normAutofit/>
          </a:bodyPr>
          <a:lstStyle/>
          <a:p>
            <a:r>
              <a:rPr lang="tr-TR" sz="2000" b="1" dirty="0" smtClean="0"/>
              <a:t>MADDE </a:t>
            </a:r>
            <a:r>
              <a:rPr lang="tr-TR" sz="2000" b="1" dirty="0"/>
              <a:t>18</a:t>
            </a:r>
            <a:r>
              <a:rPr lang="tr-TR" sz="2000" dirty="0"/>
              <a:t>- (1) Okul yönetiminin görevleri şunlardır: </a:t>
            </a:r>
          </a:p>
          <a:p>
            <a:r>
              <a:rPr lang="tr-TR" sz="2000" dirty="0"/>
              <a:t>a) Evde veya hastanede eğitim alan bireyin her türlü idari işlemlerini yürütmek.</a:t>
            </a:r>
          </a:p>
          <a:p>
            <a:r>
              <a:rPr lang="tr-TR" sz="2000" dirty="0"/>
              <a:t>b) Yönetmelik hükümleri doğrultusunda BEP geliştirme birimini oluşturmak.</a:t>
            </a:r>
          </a:p>
          <a:p>
            <a:r>
              <a:rPr lang="tr-TR" sz="2000" dirty="0"/>
              <a:t>c) Kurulun planlamaları doğrultusunda evde eğitim hizmeti verecek öğretmenlerin haftalık ders programını hazırlamak.</a:t>
            </a:r>
          </a:p>
          <a:p>
            <a:r>
              <a:rPr lang="tr-TR" sz="2000" dirty="0"/>
              <a:t>ç) Evde eğitim hizmetlerinin yürütülmesiyle ilgili olarak kurulu bilgilendirmek.</a:t>
            </a:r>
          </a:p>
          <a:p>
            <a:r>
              <a:rPr lang="tr-TR" sz="2000" dirty="0"/>
              <a:t>d) Evde eğitim hizmetlerinin kapsamı ve bu hizmetlerin yürütülmesiyle ilgili hususlarda veliyi bilgilendirmek.</a:t>
            </a:r>
          </a:p>
          <a:p>
            <a:endParaRPr lang="tr-TR" sz="2000" dirty="0"/>
          </a:p>
        </p:txBody>
      </p:sp>
    </p:spTree>
    <p:extLst>
      <p:ext uri="{BB962C8B-B14F-4D97-AF65-F5344CB8AC3E}">
        <p14:creationId xmlns:p14="http://schemas.microsoft.com/office/powerpoint/2010/main" val="282779597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627</Words>
  <Application>Microsoft Office PowerPoint</Application>
  <PresentationFormat>Ekran Gösterisi (4:3)</PresentationFormat>
  <Paragraphs>69</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DESTEK EĞİTİM ODASI</vt:lpstr>
      <vt:lpstr>Öğretmen açısından:</vt:lpstr>
      <vt:lpstr>Öğrenci açısından</vt:lpstr>
      <vt:lpstr>Aile açısından:</vt:lpstr>
      <vt:lpstr>Ayrıca:</vt:lpstr>
      <vt:lpstr>EVDE EĞİTİM</vt:lpstr>
      <vt:lpstr>Gerekli Şartlar</vt:lpstr>
      <vt:lpstr> Haftalık ders saati sayısı  </vt:lpstr>
      <vt:lpstr> Bireyin kayıtlı olduğu okul yönetiminin görevleri </vt:lpstr>
      <vt:lpstr> Bireyselleştirilmiş Eğitim Programı geliştirme biriminin görevleri </vt:lpstr>
      <vt:lpstr> Öğretmenin görevleri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DESTEK EĞİTİM ODASI</dc:title>
  <dc:creator>müdür yardımcısı</dc:creator>
  <cp:lastModifiedBy>müdür yardımcısı</cp:lastModifiedBy>
  <cp:revision>15</cp:revision>
  <dcterms:created xsi:type="dcterms:W3CDTF">2012-12-11T11:37:29Z</dcterms:created>
  <dcterms:modified xsi:type="dcterms:W3CDTF">2016-05-16T09:35:22Z</dcterms:modified>
</cp:coreProperties>
</file>