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8" r:id="rId1"/>
  </p:sldMasterIdLst>
  <p:notesMasterIdLst>
    <p:notesMasterId r:id="rId26"/>
  </p:notesMasterIdLst>
  <p:handoutMasterIdLst>
    <p:handoutMasterId r:id="rId27"/>
  </p:handoutMasterIdLst>
  <p:sldIdLst>
    <p:sldId id="457" r:id="rId2"/>
    <p:sldId id="428" r:id="rId3"/>
    <p:sldId id="358" r:id="rId4"/>
    <p:sldId id="366" r:id="rId5"/>
    <p:sldId id="472" r:id="rId6"/>
    <p:sldId id="373" r:id="rId7"/>
    <p:sldId id="372" r:id="rId8"/>
    <p:sldId id="374" r:id="rId9"/>
    <p:sldId id="341" r:id="rId10"/>
    <p:sldId id="439" r:id="rId11"/>
    <p:sldId id="440" r:id="rId12"/>
    <p:sldId id="442" r:id="rId13"/>
    <p:sldId id="443" r:id="rId14"/>
    <p:sldId id="444" r:id="rId15"/>
    <p:sldId id="445" r:id="rId16"/>
    <p:sldId id="446" r:id="rId17"/>
    <p:sldId id="447" r:id="rId18"/>
    <p:sldId id="459" r:id="rId19"/>
    <p:sldId id="463" r:id="rId20"/>
    <p:sldId id="451" r:id="rId21"/>
    <p:sldId id="470" r:id="rId22"/>
    <p:sldId id="471" r:id="rId23"/>
    <p:sldId id="464" r:id="rId24"/>
    <p:sldId id="465" r:id="rId25"/>
  </p:sldIdLst>
  <p:sldSz cx="9144000" cy="6858000" type="screen4x3"/>
  <p:notesSz cx="679132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ADD"/>
    <a:srgbClr val="A7DD47"/>
    <a:srgbClr val="F6800A"/>
    <a:srgbClr val="FFE3AB"/>
    <a:srgbClr val="FFCC66"/>
    <a:srgbClr val="FFCD69"/>
    <a:srgbClr val="FFBB33"/>
    <a:srgbClr val="89E0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Orta Stil 1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Tema Uygulanmış Stil 2 - Vurgu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ema Uygulanmış Stil 2 - Vurgu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97122" autoAdjust="0"/>
  </p:normalViewPr>
  <p:slideViewPr>
    <p:cSldViewPr>
      <p:cViewPr>
        <p:scale>
          <a:sx n="70" d="100"/>
          <a:sy n="70" d="100"/>
        </p:scale>
        <p:origin x="-1854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Kitap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909061731637333E-2"/>
          <c:y val="0.21028646389717462"/>
          <c:w val="0.40054696503980036"/>
          <c:h val="0.76257979882577165"/>
        </c:manualLayout>
      </c:layout>
      <c:pieChart>
        <c:varyColors val="1"/>
        <c:ser>
          <c:idx val="1"/>
          <c:order val="1"/>
          <c:cat>
            <c:strRef>
              <c:f>Sayfa1!$C$4:$C$6</c:f>
              <c:strCache>
                <c:ptCount val="3"/>
                <c:pt idx="0">
                  <c:v>Normal</c:v>
                </c:pt>
                <c:pt idx="1">
                  <c:v>Normal Zekanın Altı</c:v>
                </c:pt>
                <c:pt idx="2">
                  <c:v>Üstün Yetenekli</c:v>
                </c:pt>
              </c:strCache>
            </c:strRef>
          </c:cat>
          <c:val>
            <c:numRef>
              <c:f>Sayfa1!$D$4:$D$6</c:f>
              <c:numCache>
                <c:formatCode>General</c:formatCode>
                <c:ptCount val="3"/>
                <c:pt idx="0">
                  <c:v>95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ser>
          <c:idx val="0"/>
          <c:order val="0"/>
          <c:cat>
            <c:strRef>
              <c:f>Sayfa1!$C$4:$C$6</c:f>
              <c:strCache>
                <c:ptCount val="3"/>
                <c:pt idx="0">
                  <c:v>Normal</c:v>
                </c:pt>
                <c:pt idx="1">
                  <c:v>Normal Zekanın Altı</c:v>
                </c:pt>
                <c:pt idx="2">
                  <c:v>Üstün Yetenekli</c:v>
                </c:pt>
              </c:strCache>
            </c:strRef>
          </c:cat>
          <c:val>
            <c:numRef>
              <c:f>Sayfa1!$D$4:$D$6</c:f>
              <c:numCache>
                <c:formatCode>General</c:formatCode>
                <c:ptCount val="3"/>
                <c:pt idx="0">
                  <c:v>95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tr-T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0.07692</cdr:y>
    </cdr:from>
    <cdr:to>
      <cdr:x>0.90909</cdr:x>
      <cdr:y>0.17308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792088" y="288032"/>
          <a:ext cx="568863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tr-TR" sz="1600" b="1" dirty="0" smtClean="0">
              <a:solidFill>
                <a:schemeClr val="bg1"/>
              </a:solidFill>
            </a:rPr>
            <a:t>TOPLUMU OLUŞTURAN BİREYLER</a:t>
          </a:r>
          <a:endParaRPr lang="tr-TR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0.64646</cdr:x>
      <cdr:y>0.3</cdr:y>
    </cdr:from>
    <cdr:to>
      <cdr:x>0.81818</cdr:x>
      <cdr:y>0.36667</cdr:y>
    </cdr:to>
    <cdr:sp macro="" textlink="">
      <cdr:nvSpPr>
        <cdr:cNvPr id="3" name="Metin kutusu 2"/>
        <cdr:cNvSpPr txBox="1"/>
      </cdr:nvSpPr>
      <cdr:spPr>
        <a:xfrm xmlns:a="http://schemas.openxmlformats.org/drawingml/2006/main">
          <a:off x="4608512" y="1296144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dirty="0" smtClean="0"/>
            <a:t>Özel Yetenek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0.64646</cdr:x>
      <cdr:y>0.4</cdr:y>
    </cdr:from>
    <cdr:to>
      <cdr:x>0.81818</cdr:x>
      <cdr:y>0.46667</cdr:y>
    </cdr:to>
    <cdr:sp macro="" textlink="">
      <cdr:nvSpPr>
        <cdr:cNvPr id="4" name="Metin kutusu 1"/>
        <cdr:cNvSpPr txBox="1"/>
      </cdr:nvSpPr>
      <cdr:spPr>
        <a:xfrm xmlns:a="http://schemas.openxmlformats.org/drawingml/2006/main">
          <a:off x="4608512" y="1728192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dirty="0" smtClean="0"/>
            <a:t>Normal Altı</a:t>
          </a:r>
          <a:r>
            <a:rPr lang="tr-TR" sz="1100" dirty="0" smtClean="0"/>
            <a:t> 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0.64646</cdr:x>
      <cdr:y>0.5</cdr:y>
    </cdr:from>
    <cdr:to>
      <cdr:x>0.81818</cdr:x>
      <cdr:y>0.56667</cdr:y>
    </cdr:to>
    <cdr:sp macro="" textlink="">
      <cdr:nvSpPr>
        <cdr:cNvPr id="5" name="Metin kutusu 1"/>
        <cdr:cNvSpPr txBox="1"/>
      </cdr:nvSpPr>
      <cdr:spPr>
        <a:xfrm xmlns:a="http://schemas.openxmlformats.org/drawingml/2006/main">
          <a:off x="4608512" y="2160240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dirty="0" smtClean="0"/>
            <a:t>Normal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0.3</cdr:y>
    </cdr:from>
    <cdr:to>
      <cdr:x>0.63934</cdr:x>
      <cdr:y>0.35491</cdr:y>
    </cdr:to>
    <cdr:sp macro="" textlink="">
      <cdr:nvSpPr>
        <cdr:cNvPr id="6" name="Metin kutusu 1"/>
        <cdr:cNvSpPr txBox="1"/>
      </cdr:nvSpPr>
      <cdr:spPr>
        <a:xfrm xmlns:a="http://schemas.openxmlformats.org/drawingml/2006/main">
          <a:off x="4248472" y="1296144"/>
          <a:ext cx="309240" cy="2372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0.4</cdr:y>
    </cdr:from>
    <cdr:to>
      <cdr:x>0.63934</cdr:x>
      <cdr:y>0.45491</cdr:y>
    </cdr:to>
    <cdr:sp macro="" textlink="">
      <cdr:nvSpPr>
        <cdr:cNvPr id="7" name="Metin kutusu 1"/>
        <cdr:cNvSpPr txBox="1"/>
      </cdr:nvSpPr>
      <cdr:spPr>
        <a:xfrm xmlns:a="http://schemas.openxmlformats.org/drawingml/2006/main">
          <a:off x="4248472" y="1728192"/>
          <a:ext cx="309240" cy="2372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0.5</cdr:y>
    </cdr:from>
    <cdr:to>
      <cdr:x>0.63934</cdr:x>
      <cdr:y>0.55491</cdr:y>
    </cdr:to>
    <cdr:sp macro="" textlink="">
      <cdr:nvSpPr>
        <cdr:cNvPr id="8" name="Metin kutusu 1"/>
        <cdr:cNvSpPr txBox="1"/>
      </cdr:nvSpPr>
      <cdr:spPr>
        <a:xfrm xmlns:a="http://schemas.openxmlformats.org/drawingml/2006/main">
          <a:off x="4248472" y="2160240"/>
          <a:ext cx="309240" cy="2372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50000"/>
          </a:schemeClr>
        </a:solidFill>
      </cdr:spPr>
      <cdr:style>
        <a:lnRef xmlns:a="http://schemas.openxmlformats.org/drawingml/2006/main" idx="1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6846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071A41ED-AE29-49DF-85A1-FDFF95CB52A3}" type="datetimeFigureOut">
              <a:rPr lang="tr-TR"/>
              <a:pPr>
                <a:defRPr/>
              </a:pPr>
              <a:t>22.10.2015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6846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545C5480-65D6-4AB9-8C64-E31B490AF3A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72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4CC6A5F8-2AB3-4BD5-90A8-1B5FDFC3DEE9}" type="datetimeFigureOut">
              <a:rPr lang="tr-TR"/>
              <a:pPr>
                <a:defRPr/>
              </a:pPr>
              <a:t>22.10.2015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133" y="4689515"/>
            <a:ext cx="543306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6846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E0F18BE3-21C2-4C25-9916-D0E5847169D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401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 Üçgen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Gr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erbest 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erbest 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erbest 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Düz Bağlayıcı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70FDC8-ED60-4897-AF21-4CEB364E27C8}" type="datetime1">
              <a:rPr lang="tr-TR" smtClean="0"/>
              <a:pPr/>
              <a:t>22.10.2015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62812E-F2B7-4252-932F-6ADFC0712B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70724-DC08-4837-B96A-0D5080BA3903}" type="datetime1">
              <a:rPr lang="tr-TR" smtClean="0"/>
              <a:pPr/>
              <a:t>22.10.2015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293857-EFF2-4BC4-BB36-58BD2C4EF4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FCC8C-118B-4656-B753-47C995F0AF63}" type="datetime1">
              <a:rPr lang="tr-TR" smtClean="0"/>
              <a:pPr/>
              <a:t>22.10.2015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DC0114-73F4-4893-987B-4FFDEC8256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B15AC-774B-4789-B8E4-E258521865BD}" type="datetime1">
              <a:rPr lang="tr-TR" smtClean="0"/>
              <a:pPr/>
              <a:t>22.10.2015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28AF5-F660-4C68-B3AA-7A4F5F5557F7}" type="datetime1">
              <a:rPr lang="tr-TR" smtClean="0"/>
              <a:pPr/>
              <a:t>22.10.2015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6E3348-FA13-4ABF-89CD-EED29B4F27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Köşeli Çift Ayraç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Köşeli Çift Ayraç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EEDFB-195F-4FD2-AFC9-450BF67AF249}" type="datetime1">
              <a:rPr lang="tr-TR" smtClean="0"/>
              <a:pPr/>
              <a:t>22.10.2015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ABCEDB-0BC4-4902-A498-44602C92A0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255AE-4570-4A23-9F3B-E985A5137842}" type="datetime1">
              <a:rPr lang="tr-TR" smtClean="0"/>
              <a:pPr/>
              <a:t>22.10.2015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D8C4D9-1520-4DA7-AEA5-678744446F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DDB8C-3519-47C6-8FC4-EB49A3097F98}" type="datetime1">
              <a:rPr lang="tr-TR" smtClean="0"/>
              <a:pPr/>
              <a:t>22.10.2015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52865B-ADB8-42A2-B104-A1FA0D2D5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30F3FE-919D-4350-97F6-C64F56F248E8}" type="datetime1">
              <a:rPr lang="tr-TR" smtClean="0"/>
              <a:pPr/>
              <a:t>22.10.2015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40B36C-1DF1-4C73-B47F-04377F062F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39B853-52D0-4012-8082-1327BDA55E68}" type="datetime1">
              <a:rPr lang="tr-TR" smtClean="0"/>
              <a:pPr/>
              <a:t>22.10.2015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F9FD2A-7FF9-4916-A2D3-53D6048EB9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1C5039-10F5-439F-8391-2FC56558F584}" type="datetime1">
              <a:rPr lang="tr-TR" smtClean="0"/>
              <a:pPr/>
              <a:t>22.10.2015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5B1D40-0EFF-48A6-BEE7-CB0402CDF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ik Üçgen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Düz Bağlayıcı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Köşeli Çift Ayraç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Köşeli Çift Ayraç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rbest 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erbest 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ik Üçgen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Düz Bağlayıcı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D46086-B555-402E-AC1B-B2B0F3AD6E0E}" type="datetime1">
              <a:rPr lang="tr-TR" smtClean="0"/>
              <a:pPr/>
              <a:t>22.10.2015</a:t>
            </a:fld>
            <a:endParaRPr lang="en-US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Özel Yeteneklerin Geliştirilmesi Daire Başkanlığı</a:t>
            </a:r>
            <a:endParaRPr lang="en-US" dirty="0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10C573-FDA7-4DD6-A13A-71E721454E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A7DD47"/>
          </a:solidFill>
        </p:spPr>
        <p:txBody>
          <a:bodyPr/>
          <a:lstStyle/>
          <a:p>
            <a:pPr marL="68580" indent="0" algn="ctr">
              <a:buNone/>
              <a:defRPr/>
            </a:pPr>
            <a:endParaRPr lang="tr-TR" dirty="0" smtClean="0"/>
          </a:p>
          <a:p>
            <a:pPr marL="68580" indent="0" algn="ctr">
              <a:buNone/>
              <a:defRPr/>
            </a:pPr>
            <a:endParaRPr lang="tr-TR" dirty="0"/>
          </a:p>
          <a:p>
            <a:pPr marL="68580" indent="0" algn="ctr">
              <a:buNone/>
              <a:defRPr/>
            </a:pPr>
            <a:endParaRPr lang="tr-TR" dirty="0" smtClean="0"/>
          </a:p>
          <a:p>
            <a:pPr marL="68580" indent="0" algn="ctr">
              <a:buNone/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68580" indent="0" algn="ctr">
              <a:buNone/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ÖZEL 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EĞİTİM VE REHBERLİK HİZMETLERİ GENEL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</a:t>
            </a:r>
          </a:p>
          <a:p>
            <a:pPr marL="68580" indent="0" algn="ctr">
              <a:buNone/>
              <a:defRPr/>
            </a:pPr>
            <a:endParaRPr lang="tr-T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buNone/>
              <a:defRPr/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Yeteneklerin Geliştirilmesi Daire Başkanlığı</a:t>
            </a:r>
          </a:p>
          <a:p>
            <a:pPr marL="68580" indent="0" algn="ctr">
              <a:buNone/>
              <a:defRPr/>
            </a:pPr>
            <a:endParaRPr lang="tr-T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</a:t>
            </a: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YETENEKLİ ÖĞRENCİLER </a:t>
            </a: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</a:t>
            </a: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BİLİM VE SANAT MERKEZLERİNE (BİLSEM)</a:t>
            </a: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ÖĞRENCİ YÖNLENDİRİRKEN </a:t>
            </a:r>
            <a:r>
              <a:rPr lang="tr-T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DİKKAT </a:t>
            </a: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EDİLMESİ GEREKENLER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54520-5A92-4FE2-BACA-8FE16558470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69518"/>
            <a:ext cx="1224136" cy="121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8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564219" y="1435635"/>
            <a:ext cx="8590695" cy="4608512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Çeşitli alanlarda özel yetenekleri vardır.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Yoğun motivasyon gösterebilirler.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Gelişim basamaklarını yaşıtlarından önce tamamlarlar.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Sürekli soru sorarlar, meraklıdırlar.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Ayrıntılara dikkat ederler.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Kendisinin seçtiği konuda veya ilgi alanlarında bağımsız çalışabilirler.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Çabuk ve kolay öğrenirler, kavrama ve akılda tutma süreleri yüksektir.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Birbirini takip eden konular, olaylar dizisi karşısında sonraki adımı tahmin edebilirler.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Derin ve geniş ilgi alanlarına sahiptirler.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Bir alanda öğrendiği konu ile bir başka alanda öğrendiği onu arasında akla yatkın ilişkiler kurabilirler.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Kelime dağarcıkları zengindir.</a:t>
            </a:r>
          </a:p>
          <a:p>
            <a:pPr>
              <a:lnSpc>
                <a:spcPct val="150000"/>
              </a:lnSpc>
            </a:pPr>
            <a:endParaRPr lang="tr-TR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10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Zihinsel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628800"/>
            <a:ext cx="8619158" cy="4608512"/>
          </a:xfrm>
        </p:spPr>
        <p:txBody>
          <a:bodyPr>
            <a:noAutofit/>
          </a:bodyPr>
          <a:lstStyle/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Kelimeleri doğru telaffuz eder, yerli yerinde kullanırlar. 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Akıcı bir konuşmaları vardır.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Bildiklerini, düşündüklerini yaşıtlarından daha iyi ifade edebilirler.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Bir öykünün ya da paragrafın ana fikrini yaşıtlarından daha çabuk bulup çıkarırlar.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Neden sonuç ilişkilerini ve benzerliklerini yaşıtlarından daha çabuk ayırt ederler.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Karmaşık ve zor problemlerden hoşlanır ve yaşıtlarının çözemediği problemleri çözebilirler.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Ders başarıları yüksektir.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Eleştirebilme yetenekleri yüksektir.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Orijinal, yaratıcı ve girişkendirler.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Başarılı oldukları alanda yüksek performans ve potansiyel kabiliyetlerini tek başına veya birleştirerek kendilerini gösterirler.</a:t>
            </a: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11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Zihinsel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297249" y="1458495"/>
            <a:ext cx="8804137" cy="4608512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Kendilerine güvenir, kolaylıkla sorumluluk alabilirler.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Yeni ve değişik durumlara kolay ve çabuk uyarlar.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Sosyal etkinliklere katılmaktan hoşlanırlar.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Duyarlıdırlar; empati yetenekleri gelişmiştir.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Grup içinde lider olurlar.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Grubun ilerisindedirler; yetişkinlerle iletişime girmeyi tercih ederler.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Başkalarıyla kolayca işbirliği yaparlar.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Genelde alçak gönüllüdürler; başkalarına yardım etmekten hoşlanırlar.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Sınıf arkadaşları tarafından yeni fikir, bilgi kaynağı ve grup lideri olarak görülürler.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tr-TR" altLang="tr-TR" sz="7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12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Sosyal Alandaki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318158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Okula severek giderler.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Çalışkandırlar; amaçlarına ulaşmaktan ve  	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tr-TR" altLang="tr-TR" sz="1600" dirty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   başarıdan zevk duyarlar.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Güçlü bir konsantrasyona sahiptirler.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Azimli ve sabırlıdırlar.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Sorumluluk duyguları gelişmiştir. Sorumluluk  almayı çok ister ve bunu yerine getirmekten hoşlanırlar.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Espri yetenekleri vardır; fıkra anlatmaktan hoşlanırlar.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Yaratıcı öyküler anlatır ya da yazarlar.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Değişik konularda okur ve zor metinleri okumaktan keyif alırlar.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Sosyal problemlerde araştırma, uygulama, hipotez oluşturma anlamlı sonuçlara varma, yazılı ya da sözlü sunuların sonuçlarını etkin bir biçimde düzenleme yeteneğine sahiptirler.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tr-TR" altLang="tr-TR" sz="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13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Sosyal Alandaki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tr-TR" altLang="tr-TR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800" dirty="0" smtClean="0"/>
          </a:p>
          <a:p>
            <a:endParaRPr lang="tr-TR" sz="2000" dirty="0" smtClean="0"/>
          </a:p>
          <a:p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14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Müzik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27001" y="1844824"/>
            <a:ext cx="8215370" cy="3775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Ritim ve melodiye diğer çocuklardan fazla tepkide bulunurlar.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Müzik parçaları bestelemeye büyük istek ve çaba gösterirler,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Başkaları şarkı söylerken onlara katılmaktan hoşlanırlar</a:t>
            </a:r>
            <a:r>
              <a:rPr lang="tr-TR" dirty="0">
                <a:solidFill>
                  <a:schemeClr val="tx1"/>
                </a:solidFill>
                <a:latin typeface="Verdana" pitchFamily="34" charset="0"/>
              </a:rPr>
              <a:t>.</a:t>
            </a:r>
            <a:endParaRPr lang="tr-TR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Duygu ve düşüncelerini anlatmak için sık sık müziği araç olarak kullanırlar.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Çeşitli müzik aletleri ile ilgilenir, onları çalmayı denerler.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Dinlediği şarkıyı kısa zamanda öğrenir, anlamlı ve uygun şekilde söylerler.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23528" y="1484784"/>
            <a:ext cx="8572560" cy="460851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Çeşitli konularda ve diğer çocukların yaptığından değişik çizimler yaparlar.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Resimlere derinlik verir ve parçalar arasında uygun oranlar kullanırlar.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Resim yapmayı ciddiye alır ve bundan haz duyar ve buna çok zaman harcarlar.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Diğer insanların yaptığı resim çalışmalarına ilgi duyarlar.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Diğerlerinin eleştirilerinden hoşlanır ve yeni şeyler öğrenirler.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Resmi kendi yaşantılarını ve duygularını ifade etmek  için başarılı bir şekilde kullanırlar.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Çamur, sabun ve </a:t>
            </a:r>
            <a:r>
              <a:rPr lang="tr-TR" altLang="tr-TR" sz="1600" dirty="0" err="1" smtClean="0">
                <a:solidFill>
                  <a:schemeClr val="tx1"/>
                </a:solidFill>
                <a:latin typeface="Verdana" pitchFamily="34" charset="0"/>
              </a:rPr>
              <a:t>plastilin</a:t>
            </a: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 vb. yumuşak gereçlerle üç boyutlu figürler yapmaya özel bir ilgi gösterirler.</a:t>
            </a: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15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342767" y="312320"/>
            <a:ext cx="7405697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Resim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tr-TR" altLang="tr-TR" sz="18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700" dirty="0" smtClean="0">
              <a:solidFill>
                <a:schemeClr val="tx1"/>
              </a:solidFill>
            </a:endParaRPr>
          </a:p>
          <a:p>
            <a:endParaRPr lang="tr-TR" sz="1800" dirty="0" smtClean="0">
              <a:solidFill>
                <a:schemeClr val="tx1"/>
              </a:solidFill>
            </a:endParaRPr>
          </a:p>
          <a:p>
            <a:endParaRPr lang="tr-TR" sz="1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16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Matematik 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611560" y="1556792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Verilerin ele alınmasında, düzenlenmesinde göze çarpan yeteneğe sahiptirler.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Orijinal yorumlar yaparlar, zihinsel işlevselliğe sahiptirler.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Yazılı iletişimden ziyade sözlü iletişimi tercih ederler.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Aynı problemi farklı yöntemlerle çözebilirler.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Olağan dışı matematiksel işlemler yapar, gayret gerektiren olağandışı problemler sorarlar.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Problemi kısa sürede çözer, uygulamaya, analize, senteze ve değerlendirmeye odaklanırlar.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Matematiği başka kategorilere entegre edebilirler.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Yanlış ve doğruyu seçme güçleri fazladır.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İlgisiz gibi görünen işlemler arasında ilgi kurarlar.</a:t>
            </a: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8568952" cy="4608512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Fikir ve hipotezleri test etmeye yönelik deneyler yaparlar.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ve teknik araçları kullanabilir ve bunlara vakıf olurlar.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Yerinde ve yeterli veri seçer, bunlardan çıkarımlar yaparlar.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Fikirleri hem niceliksel hem de niteliksel ifade edebilirler.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bilgisini toplumsal değişim için kullanır ve uygularlar.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Bilimsel gözlem, veri toplama ve yorum yapma becerileri vardır.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Problemlere yönelik duyarlılığa, yeni fikirler geliştirme yeteneğine ve değerlendirme yeteneğine sahiptirler.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Yüksek düzeyde mekanik düşünme yeteneğine sahiptirler, uzay ilişkilerine ilgi duyarlar.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bilgisi konusunda otorite olan kaynakları tarar, fen raporlarını yorumlayarak bir ilgi zemini oluştururlar.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endParaRPr lang="tr-TR" altLang="tr-TR" sz="16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500" dirty="0" smtClean="0">
              <a:solidFill>
                <a:schemeClr val="tx1"/>
              </a:solidFill>
            </a:endParaRPr>
          </a:p>
          <a:p>
            <a:endParaRPr lang="tr-TR" sz="1600" dirty="0" smtClean="0">
              <a:solidFill>
                <a:schemeClr val="tx1"/>
              </a:solidFill>
            </a:endParaRPr>
          </a:p>
          <a:p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17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Fen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51520" y="2636912"/>
            <a:ext cx="8496944" cy="144655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chemeClr val="accent2">
                  <a:shade val="75000"/>
                  <a:satMod val="120000"/>
                  <a:lumMod val="90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r-TR" sz="4400" b="1" dirty="0"/>
              <a:t>PARLAK MI? </a:t>
            </a:r>
            <a:endParaRPr lang="tr-TR" sz="4400" b="1" dirty="0" smtClean="0"/>
          </a:p>
          <a:p>
            <a:pPr algn="ctr">
              <a:defRPr/>
            </a:pPr>
            <a:r>
              <a:rPr lang="tr-TR" sz="4400" b="1" dirty="0" smtClean="0"/>
              <a:t>ÖZEL </a:t>
            </a:r>
            <a:r>
              <a:rPr lang="tr-TR" sz="4400" b="1" dirty="0"/>
              <a:t>YETENEKLİ Mİ?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2865B-ADB8-42A2-B104-A1FA0D2D5B4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125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5" name="Grup 1"/>
          <p:cNvGrpSpPr>
            <a:grpSpLocks/>
          </p:cNvGrpSpPr>
          <p:nvPr/>
        </p:nvGrpSpPr>
        <p:grpSpPr bwMode="auto">
          <a:xfrm>
            <a:off x="149225" y="300038"/>
            <a:ext cx="649288" cy="1152525"/>
            <a:chOff x="153987" y="401488"/>
            <a:chExt cx="649287" cy="1152525"/>
          </a:xfrm>
        </p:grpSpPr>
        <p:pic>
          <p:nvPicPr>
            <p:cNvPr id="6" name="Oval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987" y="401488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Metin kutusu 1"/>
            <p:cNvSpPr txBox="1">
              <a:spLocks noChangeArrowheads="1"/>
            </p:cNvSpPr>
            <p:nvPr/>
          </p:nvSpPr>
          <p:spPr bwMode="auto">
            <a:xfrm>
              <a:off x="331786" y="509439"/>
              <a:ext cx="29368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P</a:t>
              </a:r>
            </a:p>
          </p:txBody>
        </p:sp>
      </p:grpSp>
      <p:grpSp>
        <p:nvGrpSpPr>
          <p:cNvPr id="8" name="Grup 2"/>
          <p:cNvGrpSpPr>
            <a:grpSpLocks/>
          </p:cNvGrpSpPr>
          <p:nvPr/>
        </p:nvGrpSpPr>
        <p:grpSpPr bwMode="auto">
          <a:xfrm>
            <a:off x="771525" y="409575"/>
            <a:ext cx="649288" cy="1152525"/>
            <a:chOff x="331788" y="1268413"/>
            <a:chExt cx="649287" cy="1152525"/>
          </a:xfrm>
        </p:grpSpPr>
        <p:pic>
          <p:nvPicPr>
            <p:cNvPr id="9" name="Oval 10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788" y="1268413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Metin kutusu 7"/>
            <p:cNvSpPr txBox="1">
              <a:spLocks noChangeArrowheads="1"/>
            </p:cNvSpPr>
            <p:nvPr/>
          </p:nvSpPr>
          <p:spPr bwMode="auto">
            <a:xfrm>
              <a:off x="469900" y="1379538"/>
              <a:ext cx="2952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A</a:t>
              </a:r>
            </a:p>
          </p:txBody>
        </p:sp>
      </p:grpSp>
      <p:grpSp>
        <p:nvGrpSpPr>
          <p:cNvPr id="11" name="Grup 4"/>
          <p:cNvGrpSpPr>
            <a:grpSpLocks/>
          </p:cNvGrpSpPr>
          <p:nvPr/>
        </p:nvGrpSpPr>
        <p:grpSpPr bwMode="auto">
          <a:xfrm>
            <a:off x="2079625" y="409575"/>
            <a:ext cx="647700" cy="1177925"/>
            <a:chOff x="2418050" y="387350"/>
            <a:chExt cx="647700" cy="1177925"/>
          </a:xfrm>
        </p:grpSpPr>
        <p:pic>
          <p:nvPicPr>
            <p:cNvPr id="12" name="Oval 10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8050" y="387350"/>
              <a:ext cx="647700" cy="1177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Metin kutusu 8"/>
            <p:cNvSpPr txBox="1">
              <a:spLocks noChangeArrowheads="1"/>
            </p:cNvSpPr>
            <p:nvPr/>
          </p:nvSpPr>
          <p:spPr bwMode="auto">
            <a:xfrm>
              <a:off x="2595056" y="498474"/>
              <a:ext cx="29368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L</a:t>
              </a:r>
            </a:p>
          </p:txBody>
        </p:sp>
      </p:grpSp>
      <p:grpSp>
        <p:nvGrpSpPr>
          <p:cNvPr id="14" name="Grup 3"/>
          <p:cNvGrpSpPr>
            <a:grpSpLocks/>
          </p:cNvGrpSpPr>
          <p:nvPr/>
        </p:nvGrpSpPr>
        <p:grpSpPr bwMode="auto">
          <a:xfrm>
            <a:off x="1414463" y="300038"/>
            <a:ext cx="638175" cy="1152525"/>
            <a:chOff x="1779875" y="360507"/>
            <a:chExt cx="638175" cy="1152525"/>
          </a:xfrm>
        </p:grpSpPr>
        <p:pic>
          <p:nvPicPr>
            <p:cNvPr id="15" name="Oval 10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9875" y="360507"/>
              <a:ext cx="638175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Metin kutusu 9"/>
            <p:cNvSpPr txBox="1">
              <a:spLocks noChangeArrowheads="1"/>
            </p:cNvSpPr>
            <p:nvPr/>
          </p:nvSpPr>
          <p:spPr bwMode="auto">
            <a:xfrm>
              <a:off x="1951324" y="457772"/>
              <a:ext cx="2952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R</a:t>
              </a:r>
            </a:p>
          </p:txBody>
        </p:sp>
      </p:grpSp>
      <p:grpSp>
        <p:nvGrpSpPr>
          <p:cNvPr id="17" name="Grup 5"/>
          <p:cNvGrpSpPr>
            <a:grpSpLocks/>
          </p:cNvGrpSpPr>
          <p:nvPr/>
        </p:nvGrpSpPr>
        <p:grpSpPr bwMode="auto">
          <a:xfrm>
            <a:off x="2747963" y="258763"/>
            <a:ext cx="647700" cy="1328737"/>
            <a:chOff x="3071014" y="387206"/>
            <a:chExt cx="647700" cy="1194527"/>
          </a:xfrm>
        </p:grpSpPr>
        <p:pic>
          <p:nvPicPr>
            <p:cNvPr id="18" name="Oval 10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1014" y="387206"/>
              <a:ext cx="647700" cy="1194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Metin kutusu 2"/>
            <p:cNvSpPr txBox="1">
              <a:spLocks noChangeArrowheads="1"/>
            </p:cNvSpPr>
            <p:nvPr/>
          </p:nvSpPr>
          <p:spPr bwMode="auto">
            <a:xfrm>
              <a:off x="3215476" y="516599"/>
              <a:ext cx="3587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A</a:t>
              </a:r>
            </a:p>
          </p:txBody>
        </p:sp>
      </p:grpSp>
      <p:grpSp>
        <p:nvGrpSpPr>
          <p:cNvPr id="20" name="Grup 1"/>
          <p:cNvGrpSpPr>
            <a:grpSpLocks/>
          </p:cNvGrpSpPr>
          <p:nvPr/>
        </p:nvGrpSpPr>
        <p:grpSpPr bwMode="auto">
          <a:xfrm>
            <a:off x="3375025" y="341313"/>
            <a:ext cx="647700" cy="1152525"/>
            <a:chOff x="3375025" y="341313"/>
            <a:chExt cx="647700" cy="1152525"/>
          </a:xfrm>
        </p:grpSpPr>
        <p:pic>
          <p:nvPicPr>
            <p:cNvPr id="21" name="Oval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5025" y="341313"/>
              <a:ext cx="647700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Metin kutusu 3"/>
            <p:cNvSpPr txBox="1">
              <a:spLocks noChangeArrowheads="1"/>
            </p:cNvSpPr>
            <p:nvPr/>
          </p:nvSpPr>
          <p:spPr bwMode="auto">
            <a:xfrm>
              <a:off x="3556000" y="427038"/>
              <a:ext cx="258763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K</a:t>
              </a:r>
            </a:p>
          </p:txBody>
        </p:sp>
      </p:grpSp>
      <p:sp>
        <p:nvSpPr>
          <p:cNvPr id="23" name="Metin kutusu 4"/>
          <p:cNvSpPr txBox="1">
            <a:spLocks noChangeArrowheads="1"/>
          </p:cNvSpPr>
          <p:nvPr/>
        </p:nvSpPr>
        <p:spPr bwMode="auto">
          <a:xfrm>
            <a:off x="323528" y="1076994"/>
            <a:ext cx="4316984" cy="516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İlgilidir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Sorulara cevap verir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Yanıtları bilir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Dikkatini yoğunlaştırır.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Anlamı kavrar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Uyanıktır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Verilen işi tamamlar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İyi fikirleri vardır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Okuldan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Güçlü belleği vardır.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Öğrendiği kadarıyla mutlu olur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Düşünceleri anlar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Kolaylıkla öğrenir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Belli bir sırayla öğrenmekten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Yaşıtlarıyla olmaktan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Bilgiyi özümser.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1300" dirty="0">
              <a:latin typeface="Comic Sans MS" pitchFamily="66" charset="0"/>
            </a:endParaRPr>
          </a:p>
        </p:txBody>
      </p:sp>
      <p:sp>
        <p:nvSpPr>
          <p:cNvPr id="24" name="Metin kutusu 23"/>
          <p:cNvSpPr txBox="1">
            <a:spLocks noChangeArrowheads="1"/>
          </p:cNvSpPr>
          <p:nvPr/>
        </p:nvSpPr>
        <p:spPr bwMode="auto">
          <a:xfrm>
            <a:off x="4811711" y="1003384"/>
            <a:ext cx="4008761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Oldukça </a:t>
            </a:r>
            <a:r>
              <a:rPr lang="tr-TR" altLang="tr-T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meraklıdır</a:t>
            </a:r>
            <a:endParaRPr lang="tr-TR" altLang="tr-T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Sorunun ayrıntılarını tartışır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Sorular sorar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 zihinsel hem fiziksel olarak katılır.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Varsayımlar ortaya atar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Keskin gözlem yapar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Projeler oluşturur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Alışılmamış tuhaf fikirleri vardır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Öğrenmeden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İsabetli tahminlerde bulunur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Çok fazla özeleştiri yapar.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Verilenleri zaten bilmektedir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Büyük yaştakileri ve yetişkinleri arkadaş olarak seçer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Bilgiyi değiştirip uygular</a:t>
            </a:r>
          </a:p>
        </p:txBody>
      </p:sp>
      <p:cxnSp>
        <p:nvCxnSpPr>
          <p:cNvPr id="25" name="Düz Bağlayıcı 24"/>
          <p:cNvCxnSpPr/>
          <p:nvPr/>
        </p:nvCxnSpPr>
        <p:spPr>
          <a:xfrm>
            <a:off x="4500563" y="1076994"/>
            <a:ext cx="0" cy="542381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up 1"/>
          <p:cNvGrpSpPr>
            <a:grpSpLocks/>
          </p:cNvGrpSpPr>
          <p:nvPr/>
        </p:nvGrpSpPr>
        <p:grpSpPr bwMode="auto">
          <a:xfrm>
            <a:off x="5062538" y="434975"/>
            <a:ext cx="649287" cy="1152525"/>
            <a:chOff x="153987" y="401488"/>
            <a:chExt cx="649287" cy="1152525"/>
          </a:xfrm>
        </p:grpSpPr>
        <p:pic>
          <p:nvPicPr>
            <p:cNvPr id="27" name="Oval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987" y="401488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Metin kutusu 1"/>
            <p:cNvSpPr txBox="1">
              <a:spLocks noChangeArrowheads="1"/>
            </p:cNvSpPr>
            <p:nvPr/>
          </p:nvSpPr>
          <p:spPr bwMode="auto">
            <a:xfrm>
              <a:off x="331786" y="509439"/>
              <a:ext cx="2936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Ö</a:t>
              </a:r>
            </a:p>
          </p:txBody>
        </p:sp>
      </p:grpSp>
      <p:pic>
        <p:nvPicPr>
          <p:cNvPr id="29" name="Oval 1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25" y="407988"/>
            <a:ext cx="64928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Oval 10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96875"/>
            <a:ext cx="6381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Oval 10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288" y="315913"/>
            <a:ext cx="6477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Metin kutusu 8"/>
          <p:cNvSpPr txBox="1">
            <a:spLocks noChangeArrowheads="1"/>
          </p:cNvSpPr>
          <p:nvPr/>
        </p:nvSpPr>
        <p:spPr bwMode="auto">
          <a:xfrm>
            <a:off x="7639050" y="427038"/>
            <a:ext cx="2936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L</a:t>
            </a:r>
          </a:p>
        </p:txBody>
      </p:sp>
      <p:sp>
        <p:nvSpPr>
          <p:cNvPr id="33" name="Metin kutusu 3"/>
          <p:cNvSpPr txBox="1">
            <a:spLocks noChangeArrowheads="1"/>
          </p:cNvSpPr>
          <p:nvPr/>
        </p:nvSpPr>
        <p:spPr bwMode="auto">
          <a:xfrm>
            <a:off x="6884988" y="500063"/>
            <a:ext cx="2587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E</a:t>
            </a:r>
          </a:p>
        </p:txBody>
      </p:sp>
      <p:sp>
        <p:nvSpPr>
          <p:cNvPr id="34" name="Metin kutusu 1"/>
          <p:cNvSpPr txBox="1">
            <a:spLocks noChangeArrowheads="1"/>
          </p:cNvSpPr>
          <p:nvPr/>
        </p:nvSpPr>
        <p:spPr bwMode="auto">
          <a:xfrm>
            <a:off x="6032500" y="396875"/>
            <a:ext cx="293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Z</a:t>
            </a:r>
          </a:p>
        </p:txBody>
      </p:sp>
      <p:sp>
        <p:nvSpPr>
          <p:cNvPr id="35" name="Metin kutusu 1"/>
          <p:cNvSpPr txBox="1">
            <a:spLocks noChangeArrowheads="1"/>
          </p:cNvSpPr>
          <p:nvPr/>
        </p:nvSpPr>
        <p:spPr bwMode="auto">
          <a:xfrm>
            <a:off x="5503863" y="635000"/>
            <a:ext cx="479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 </a:t>
            </a:r>
          </a:p>
        </p:txBody>
      </p:sp>
      <p:sp>
        <p:nvSpPr>
          <p:cNvPr id="3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931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2 İçerik Yer Tutucusu"/>
          <p:cNvSpPr>
            <a:spLocks noGrp="1"/>
          </p:cNvSpPr>
          <p:nvPr>
            <p:ph idx="1"/>
          </p:nvPr>
        </p:nvSpPr>
        <p:spPr>
          <a:xfrm>
            <a:off x="250825" y="1557338"/>
            <a:ext cx="7993063" cy="2447925"/>
          </a:xfrm>
        </p:spPr>
        <p:txBody>
          <a:bodyPr/>
          <a:lstStyle/>
          <a:p>
            <a:pPr marL="98425" indent="0" algn="just" eaLnBrk="1" hangingPunct="1">
              <a:buFont typeface="Georgia" pitchFamily="18" charset="0"/>
              <a:buNone/>
            </a:pPr>
            <a:r>
              <a:rPr lang="tr-TR" sz="2000" dirty="0" smtClean="0">
                <a:latin typeface="Verdana" pitchFamily="34" charset="0"/>
              </a:rPr>
              <a:t>Zeka, y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aratıcılık, sanat, liderlik kapasitesi veya özel akademik alanlarda, yaşıtlarına göre yüksek düzeyde motivasyon, performans gösterdiği uzmanlar tarafından belirlenen çocuk/öğrencilerdir (BİLSEM Yönergesi, 2007).</a:t>
            </a:r>
          </a:p>
          <a:p>
            <a:pPr marL="98425" indent="0" eaLnBrk="1" hangingPunct="1">
              <a:buFont typeface="Georgia" pitchFamily="18" charset="0"/>
              <a:buNone/>
            </a:pPr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1987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4EED9D-1A3B-41A4-AB3A-FF4FB8574AE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2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1985" name="1 Başlık"/>
          <p:cNvSpPr>
            <a:spLocks noGrp="1"/>
          </p:cNvSpPr>
          <p:nvPr>
            <p:ph type="title"/>
          </p:nvPr>
        </p:nvSpPr>
        <p:spPr>
          <a:xfrm>
            <a:off x="1475656" y="201256"/>
            <a:ext cx="8229600" cy="885825"/>
          </a:xfrm>
        </p:spPr>
        <p:txBody>
          <a:bodyPr>
            <a:normAutofit/>
          </a:bodyPr>
          <a:lstStyle/>
          <a:p>
            <a:pPr indent="0" eaLnBrk="1" hangingPunct="1"/>
            <a:r>
              <a:rPr lang="tr-TR" sz="4400" b="1" dirty="0" smtClean="0">
                <a:solidFill>
                  <a:schemeClr val="tx1"/>
                </a:solidFill>
                <a:latin typeface="Verdana" pitchFamily="34" charset="0"/>
              </a:rPr>
              <a:t>Özel Yetenekli Birey </a:t>
            </a:r>
          </a:p>
        </p:txBody>
      </p:sp>
      <p:pic>
        <p:nvPicPr>
          <p:cNvPr id="41988" name="Picture 7" descr="L:\rsm\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861048"/>
            <a:ext cx="78486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9" y="11088"/>
            <a:ext cx="1224136" cy="121526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 bwMode="auto">
          <a:xfrm>
            <a:off x="71049" y="1226354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/>
          <a:lstStyle/>
          <a:p>
            <a:pPr>
              <a:buNone/>
            </a:pPr>
            <a:endParaRPr lang="tr-TR" altLang="tr-TR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800" dirty="0" smtClean="0"/>
          </a:p>
          <a:p>
            <a:endParaRPr lang="tr-TR" sz="2000" dirty="0" smtClean="0"/>
          </a:p>
          <a:p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20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75515"/>
            <a:ext cx="7668344" cy="1146175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BİLSEM’E Öğrenci Yönlendirirken Dikkat Edilmesi Gereken</a:t>
            </a:r>
            <a:endParaRPr lang="tr-T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Metin kutusu 1"/>
          <p:cNvSpPr txBox="1"/>
          <p:nvPr/>
        </p:nvSpPr>
        <p:spPr>
          <a:xfrm>
            <a:off x="0" y="1571612"/>
            <a:ext cx="9144000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tr-TR" altLang="tr-TR" sz="20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tr-TR" alt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Ülkemizde ,% </a:t>
            </a:r>
            <a:r>
              <a:rPr lang="tr-TR" alt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2 ile </a:t>
            </a:r>
            <a:r>
              <a:rPr lang="tr-TR" alt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%3 </a:t>
            </a:r>
            <a:r>
              <a:rPr lang="tr-TR" alt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arasında çocuğun </a:t>
            </a:r>
          </a:p>
          <a:p>
            <a:pPr algn="ctr">
              <a:defRPr/>
            </a:pPr>
            <a:r>
              <a:rPr lang="tr-TR" alt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</a:t>
            </a:r>
            <a:r>
              <a:rPr lang="tr-TR" alt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yetenekli olduğu tahmin edilmektedir. </a:t>
            </a:r>
          </a:p>
          <a:p>
            <a:pPr>
              <a:defRPr/>
            </a:pPr>
            <a:endParaRPr lang="tr-TR" altLang="tr-TR" sz="2000" b="1" dirty="0">
              <a:solidFill>
                <a:schemeClr val="bg1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539552" y="3766681"/>
            <a:ext cx="8029773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tr-TR" altLang="tr-TR" sz="1600" dirty="0" smtClean="0">
                <a:solidFill>
                  <a:schemeClr val="tx1"/>
                </a:solidFill>
              </a:rPr>
              <a:t>Öğretmenlerimiz, bu istatistiki veriden yola çıkarak sınıf mevcutlarının </a:t>
            </a:r>
            <a:r>
              <a:rPr lang="tr-TR" altLang="tr-TR" b="1" dirty="0" smtClean="0">
                <a:solidFill>
                  <a:schemeClr val="tx1"/>
                </a:solidFill>
              </a:rPr>
              <a:t> </a:t>
            </a:r>
            <a:r>
              <a:rPr lang="tr-TR" altLang="tr-TR" sz="1600" dirty="0">
                <a:solidFill>
                  <a:schemeClr val="tx1"/>
                </a:solidFill>
              </a:rPr>
              <a:t>en fazla </a:t>
            </a:r>
            <a:r>
              <a:rPr lang="tr-TR" altLang="tr-TR" b="1" dirty="0" smtClean="0">
                <a:solidFill>
                  <a:schemeClr val="tx1"/>
                </a:solidFill>
              </a:rPr>
              <a:t>%20 </a:t>
            </a:r>
            <a:r>
              <a:rPr lang="tr-TR" altLang="tr-TR" sz="1600" dirty="0" smtClean="0">
                <a:solidFill>
                  <a:schemeClr val="tx1"/>
                </a:solidFill>
              </a:rPr>
              <a:t>sini aday göstermelidir. Bu bilgiye göre hareket etmeleri </a:t>
            </a:r>
            <a:r>
              <a:rPr lang="tr-TR" altLang="tr-TR" sz="1600" b="1" dirty="0">
                <a:solidFill>
                  <a:schemeClr val="tx1"/>
                </a:solidFill>
              </a:rPr>
              <a:t>Bilim ve Sanat Merkezlerine</a:t>
            </a:r>
            <a:r>
              <a:rPr lang="tr-TR" altLang="tr-TR" sz="1600" dirty="0">
                <a:solidFill>
                  <a:srgbClr val="FF0000"/>
                </a:solidFill>
              </a:rPr>
              <a:t> </a:t>
            </a:r>
            <a:r>
              <a:rPr lang="tr-TR" altLang="tr-TR" sz="1600" dirty="0" smtClean="0">
                <a:solidFill>
                  <a:schemeClr val="tx1"/>
                </a:solidFill>
              </a:rPr>
              <a:t>öğrenci seçimlerinin daha sağlıklı işlemesini sağlayacaktır.</a:t>
            </a: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11" name="Metin kutusu 6"/>
          <p:cNvSpPr txBox="1"/>
          <p:nvPr/>
        </p:nvSpPr>
        <p:spPr>
          <a:xfrm>
            <a:off x="0" y="5657850"/>
            <a:ext cx="9144000" cy="1200329"/>
          </a:xfrm>
          <a:prstGeom prst="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tr-TR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tr-TR" b="1" dirty="0" smtClean="0">
                <a:solidFill>
                  <a:schemeClr val="bg1"/>
                </a:solidFill>
              </a:rPr>
              <a:t>DİKKAT</a:t>
            </a:r>
            <a:r>
              <a:rPr lang="tr-TR" b="1" dirty="0">
                <a:solidFill>
                  <a:schemeClr val="bg1"/>
                </a:solidFill>
              </a:rPr>
              <a:t>: Ancak öğretmenlerimizin sınıflarında  Bilim ve Sanat Merkezine aday gösterecek  öğrenciler in bulunmama </a:t>
            </a:r>
            <a:r>
              <a:rPr lang="tr-TR" b="1" dirty="0" smtClean="0">
                <a:solidFill>
                  <a:schemeClr val="bg1"/>
                </a:solidFill>
              </a:rPr>
              <a:t>ihtimali de vardır.</a:t>
            </a:r>
          </a:p>
          <a:p>
            <a:pPr algn="ctr">
              <a:defRPr/>
            </a:pP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2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Metin kutusu 2"/>
          <p:cNvSpPr txBox="1">
            <a:spLocks noChangeArrowheads="1"/>
          </p:cNvSpPr>
          <p:nvPr/>
        </p:nvSpPr>
        <p:spPr bwMode="auto">
          <a:xfrm>
            <a:off x="716210" y="260349"/>
            <a:ext cx="6981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BİLSEM SEÇİMİNİN AŞAMALARI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900633" y="941819"/>
            <a:ext cx="7343775" cy="11387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2014-2015 Eğitim-Öğretim yılında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ilkokul 2. 3. ve 4. sınıf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öğrencileri 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genel zihinsel, resim  ve müzik  yeteneği alanlarında sınıf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öğretmenleri tarafından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aday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gösterilecektir.</a:t>
            </a:r>
          </a:p>
          <a:p>
            <a:pPr algn="ctr">
              <a:defRPr/>
            </a:pPr>
            <a:endParaRPr lang="tr-TR" altLang="tr-TR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370308" y="1065510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900633" y="2248416"/>
            <a:ext cx="7343775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Öğretmenlerimiz öğrencilerini aday gösterirken sınıf mevcutlarının en fazla %20’sini yönlendirmeye dikkat etmelidirler.</a:t>
            </a:r>
          </a:p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900633" y="3349441"/>
            <a:ext cx="7343775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Aday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gösterdiğiniz öğrencilerin genel zihinsel, resim ve müzik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alanında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yaşıtlarının ilerisinde olan, sürekli soru soran, kolay ve çabuk öğrenen, yaratıcı öğrenciler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olmaları önemlidir. </a:t>
            </a:r>
          </a:p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900633" y="4726885"/>
            <a:ext cx="7343775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Öğrencinin akademik başarısı aday göstermeniz için tek koşul olmayabilir. </a:t>
            </a:r>
          </a:p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23528" y="2217638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15" name="Dikdörtgen 14"/>
          <p:cNvSpPr/>
          <p:nvPr/>
        </p:nvSpPr>
        <p:spPr>
          <a:xfrm>
            <a:off x="395536" y="3441774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tr-TR" sz="5400" b="1" dirty="0" smtClean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09672" y="4593902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sp>
        <p:nvSpPr>
          <p:cNvPr id="1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788024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539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22</a:t>
            </a:fld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971600" y="3277433"/>
            <a:ext cx="7345362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İlinizdeki rehber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öğretmenler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tarafından 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3. ve 4. sınıf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öğretmenlerine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özel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yeteneklilerin özellikleri ve  tanılama süreci ile ilgili bilgilendirme toplantıları 09-13 Şubat 2015 tarihleri arasında yapılacaktır.</a:t>
            </a:r>
          </a:p>
          <a:p>
            <a:pPr algn="ctr">
              <a:defRPr/>
            </a:pPr>
            <a:endParaRPr lang="tr-TR" altLang="tr-TR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977436" y="4852421"/>
            <a:ext cx="7345362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Sınıf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öğretmenleri aday gösterdikleri  her  öğrenci için e-okul sistemi  üzerinden 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16-23 Şubat 2015 tarihleri arasında «Gözlem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Formu» nu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dolduracaktır</a:t>
            </a:r>
          </a:p>
          <a:p>
            <a:pPr algn="ctr">
              <a:defRPr/>
            </a:pPr>
            <a:endParaRPr lang="tr-TR" altLang="tr-TR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971600" y="2165955"/>
            <a:ext cx="7345362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altLang="tr-TR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Sınıf öğretmenleri aday gösterecekleri öğrencileri en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fazla iki yetenek alanından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aday gösterebilecektir.</a:t>
            </a:r>
          </a:p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389120" y="2145630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endParaRPr lang="tr-TR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389120" y="3297758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endParaRPr lang="tr-TR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389120" y="764704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tr-TR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900633" y="559713"/>
            <a:ext cx="7343775" cy="15388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Öğrencilerin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 ailelerinin grup taraması ve bireysel incelemelerde seçilmemelerinden kaynaklı olumsuzluklar yaşamamaları için hem aday göstermelerinde hem de gözlem formlarını doldururken gerekli hassasiyetin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(kişisel gizlilik) gösterilmesi sürecin sağlıklı işlemesi açısından önemlidir. </a:t>
            </a:r>
          </a:p>
          <a:p>
            <a:pPr algn="ctr">
              <a:defRPr/>
            </a:pPr>
            <a:endParaRPr lang="tr-TR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389120" y="4831330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</a:p>
        </p:txBody>
      </p:sp>
      <p:sp>
        <p:nvSpPr>
          <p:cNvPr id="13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007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23</a:t>
            </a:fld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259632" y="2237963"/>
            <a:ext cx="7516148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Grup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Tarama Testi ve Bireysel Değerlendirme ile ilgili açıklamalar ve takvim ileri bir tarihte Genel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Müdürlüğümüz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ayfasında duyurulacaktır.</a:t>
            </a:r>
          </a:p>
          <a:p>
            <a:pPr algn="ctr">
              <a:defRPr/>
            </a:pPr>
            <a:endParaRPr lang="tr-TR" altLang="tr-TR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1214518" y="4435371"/>
            <a:ext cx="756126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Grup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testi sonrası  ilan edilen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öğrenciler yetenek alanlarına göre 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bireysel incelemeye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alınacaktır.</a:t>
            </a:r>
          </a:p>
          <a:p>
            <a:pPr algn="ctr">
              <a:defRPr/>
            </a:pPr>
            <a:endParaRPr lang="tr-TR" sz="1400" b="1" dirty="0">
              <a:solidFill>
                <a:schemeClr val="tx1"/>
              </a:solidFill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1246225" y="3318083"/>
            <a:ext cx="7561263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Grup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testi değerlendirmesi yapıldıktan sonra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öğrenciler </a:t>
            </a:r>
            <a:r>
              <a:rPr 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genel zihinsel yetenek, resim ve müzik yeteneklerinden ayrı ayrı sıralamaya </a:t>
            </a:r>
            <a:r>
              <a:rPr 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alınacaktır.</a:t>
            </a:r>
          </a:p>
          <a:p>
            <a:pPr>
              <a:defRPr/>
            </a:pPr>
            <a:endParaRPr lang="tr-TR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Dikdörtgen 24"/>
          <p:cNvSpPr/>
          <p:nvPr/>
        </p:nvSpPr>
        <p:spPr>
          <a:xfrm>
            <a:off x="-36512" y="3284984"/>
            <a:ext cx="12961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endParaRPr lang="tr-TR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35496" y="2217638"/>
            <a:ext cx="12290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endParaRPr lang="tr-TR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Dikdörtgen 27"/>
          <p:cNvSpPr/>
          <p:nvPr/>
        </p:nvSpPr>
        <p:spPr>
          <a:xfrm>
            <a:off x="-103573" y="4377878"/>
            <a:ext cx="15121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endParaRPr lang="tr-TR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Metin kutusu 28"/>
          <p:cNvSpPr txBox="1"/>
          <p:nvPr/>
        </p:nvSpPr>
        <p:spPr>
          <a:xfrm>
            <a:off x="1221663" y="819131"/>
            <a:ext cx="7554117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tr-TR" altLang="tr-TR" sz="1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Aday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gösterilen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öğrenciler için doldurulan «Gözlem Formları»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dikkate alınarak, G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rup </a:t>
            </a:r>
            <a:r>
              <a:rPr lang="tr-TR" altLang="tr-T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Tarama Testine alınacak öğrenciler  Mart ayının ilk haftasında Genel Müdürlüğümüz sayfasında ilan </a:t>
            </a:r>
            <a:r>
              <a:rPr lang="tr-TR" altLang="tr-TR" sz="1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edilecektir.</a:t>
            </a:r>
          </a:p>
          <a:p>
            <a:pPr algn="ctr">
              <a:defRPr/>
            </a:pPr>
            <a:endParaRPr lang="tr-TR" altLang="tr-TR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Dikdörtgen 29"/>
          <p:cNvSpPr/>
          <p:nvPr/>
        </p:nvSpPr>
        <p:spPr>
          <a:xfrm>
            <a:off x="562072" y="954886"/>
            <a:ext cx="34590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</a:p>
        </p:txBody>
      </p:sp>
      <p:sp>
        <p:nvSpPr>
          <p:cNvPr id="13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482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3387832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109728" indent="0" algn="ctr">
              <a:buNone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t>TEŞEKKÜRLER</a:t>
            </a:r>
            <a:r>
              <a:rPr lang="tr-TR" sz="7200" dirty="0" smtClean="0"/>
              <a:t> </a:t>
            </a:r>
            <a:endParaRPr lang="tr-TR" sz="80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2492896"/>
            <a:ext cx="9144000" cy="432048"/>
          </a:xfrm>
        </p:spPr>
        <p:txBody>
          <a:bodyPr/>
          <a:lstStyle/>
          <a:p>
            <a:pPr algn="ctr"/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0" y="106493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 algn="ctr">
              <a:buNone/>
              <a:defRPr/>
            </a:pP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EĞİTİM VE REHBERLİK HİZMETLERİ GENEL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195424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2 İçerik Yer Tutucusu"/>
          <p:cNvSpPr>
            <a:spLocks noGrp="1"/>
          </p:cNvSpPr>
          <p:nvPr>
            <p:ph idx="1"/>
          </p:nvPr>
        </p:nvSpPr>
        <p:spPr>
          <a:xfrm>
            <a:off x="1619672" y="332656"/>
            <a:ext cx="7072313" cy="4471988"/>
          </a:xfrm>
        </p:spPr>
        <p:txBody>
          <a:bodyPr/>
          <a:lstStyle/>
          <a:p>
            <a:pPr>
              <a:buNone/>
            </a:pPr>
            <a:r>
              <a:rPr lang="tr-T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Toplumu oluşturan bireylerin;  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%95’inin  normal zeka,</a:t>
            </a: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%3’ünün  normal zekanın altı,</a:t>
            </a: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 2’sinin yetenekli olduğu kabul edilmektedir.</a:t>
            </a:r>
          </a:p>
          <a:p>
            <a:pPr eaLnBrk="1" hangingPunct="1"/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3706556"/>
              </p:ext>
            </p:extLst>
          </p:nvPr>
        </p:nvGraphicFramePr>
        <p:xfrm>
          <a:off x="1043608" y="2276872"/>
          <a:ext cx="712879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5364088" y="6021288"/>
            <a:ext cx="2584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/>
              <a:t>Marland</a:t>
            </a:r>
            <a:r>
              <a:rPr lang="tr-TR" dirty="0"/>
              <a:t> </a:t>
            </a:r>
            <a:r>
              <a:rPr lang="tr-TR" dirty="0" smtClean="0"/>
              <a:t>Raporu </a:t>
            </a:r>
            <a:r>
              <a:rPr lang="tr-TR" dirty="0"/>
              <a:t>(1972)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 bwMode="auto">
          <a:xfrm>
            <a:off x="1773415" y="1508602"/>
            <a:ext cx="3513745" cy="3312368"/>
          </a:xfrm>
          <a:prstGeom prst="ellipse">
            <a:avLst/>
          </a:prstGeom>
          <a:solidFill>
            <a:srgbClr val="FFFF00">
              <a:alpha val="83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dirty="0" smtClean="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dirty="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707904" y="1556792"/>
            <a:ext cx="3681828" cy="3312368"/>
          </a:xfrm>
          <a:prstGeom prst="ellipse">
            <a:avLst/>
          </a:prstGeom>
          <a:solidFill>
            <a:srgbClr val="FF0000">
              <a:alpha val="68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960075" y="3140968"/>
            <a:ext cx="3637569" cy="3528392"/>
          </a:xfrm>
          <a:prstGeom prst="ellipse">
            <a:avLst/>
          </a:prstGeom>
          <a:solidFill>
            <a:srgbClr val="00B0F0">
              <a:alpha val="57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43011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B231B-81B1-4288-9F87-7EE974727221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4</a:t>
            </a:fld>
            <a:endParaRPr lang="en-US" dirty="0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3009" name="1 Başlık"/>
          <p:cNvSpPr>
            <a:spLocks noGrp="1"/>
          </p:cNvSpPr>
          <p:nvPr>
            <p:ph type="title"/>
          </p:nvPr>
        </p:nvSpPr>
        <p:spPr>
          <a:xfrm>
            <a:off x="1342768" y="276315"/>
            <a:ext cx="8229600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Yetenekli Birey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2288906" y="2829240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002060"/>
                </a:solidFill>
              </a:rPr>
              <a:t>YETENEK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5487419" y="2801062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YARATICILIK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3817701" y="5009077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MOTİVASYON</a:t>
            </a:r>
          </a:p>
        </p:txBody>
      </p:sp>
      <p:sp>
        <p:nvSpPr>
          <p:cNvPr id="25" name="Metin kutusu 24"/>
          <p:cNvSpPr txBox="1"/>
          <p:nvPr/>
        </p:nvSpPr>
        <p:spPr>
          <a:xfrm>
            <a:off x="3777603" y="3348794"/>
            <a:ext cx="1394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ÖZEL</a:t>
            </a:r>
          </a:p>
          <a:p>
            <a:pPr algn="ctr"/>
            <a:r>
              <a:rPr lang="tr-TR" b="1" dirty="0" smtClean="0">
                <a:solidFill>
                  <a:schemeClr val="bg1"/>
                </a:solidFill>
              </a:rPr>
              <a:t>YETENEK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Dikdörtgen 2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692696"/>
            <a:ext cx="8568952" cy="4752528"/>
          </a:xfrm>
        </p:spPr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</a:t>
            </a:r>
          </a:p>
          <a:p>
            <a:pPr marL="914400" lvl="3" indent="0">
              <a:lnSpc>
                <a:spcPct val="200000"/>
              </a:lnSpc>
              <a:buNone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Yaratıcılık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8800" lvl="7" indent="0">
              <a:lnSpc>
                <a:spcPct val="200000"/>
              </a:lnSpc>
              <a:buNone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Motivasyon</a:t>
            </a:r>
          </a:p>
          <a:p>
            <a:pPr marL="1828800" lvl="7" indent="0">
              <a:lnSpc>
                <a:spcPct val="200000"/>
              </a:lnSpc>
              <a:buNone/>
            </a:pPr>
            <a:r>
              <a:rPr lang="tr-T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 Nasıl Gözlemlenir?</a:t>
            </a:r>
            <a:endParaRPr lang="tr-T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3548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2 İçerik Yer Tutucusu"/>
          <p:cNvSpPr>
            <a:spLocks noGrp="1"/>
          </p:cNvSpPr>
          <p:nvPr>
            <p:ph idx="1"/>
          </p:nvPr>
        </p:nvSpPr>
        <p:spPr>
          <a:xfrm>
            <a:off x="251520" y="1458496"/>
            <a:ext cx="6048837" cy="51394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Yüksek düzeyde soyut düşünebilme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Sözel ve sayısal mantık yürütme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Uzamsal ilişkiler, bellek ve sözcük akıcılığı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Yeni durumlara uyum gösterme ve yön verme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Bilgilerin hızlı, sağlıklı ve seçici olarak hatırlanması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Genel yeteneklerin çeşitli birleşimlerini sanat, liderlik, yönetim gibi performans alanlarına uygulayabilme kapasitesi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4035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CAB15B-D7D0-4F42-B6F8-6928205F45FB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6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4033" name="1 Başlık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611047" cy="1030287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</a:t>
            </a:r>
          </a:p>
        </p:txBody>
      </p:sp>
      <p:pic>
        <p:nvPicPr>
          <p:cNvPr id="44036" name="Picture 5" descr="C:\Users\Bkoerdhgm TEKNIKODA\Desktop\bilsem\raising-gifted-childr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357" y="1412776"/>
            <a:ext cx="2591692" cy="3882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endPos="35000" dist="38100" dir="5400000" sy="-100000" algn="bl" rotWithShape="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ikdörtgen 7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2 İçerik Yer Tutucusu"/>
          <p:cNvSpPr>
            <a:spLocks noGrp="1"/>
          </p:cNvSpPr>
          <p:nvPr>
            <p:ph idx="1"/>
          </p:nvPr>
        </p:nvSpPr>
        <p:spPr>
          <a:xfrm>
            <a:off x="251520" y="1484313"/>
            <a:ext cx="4653284" cy="46085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Düşüncelerin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akıcı, esnek ve özgün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olması</a:t>
            </a:r>
          </a:p>
          <a:p>
            <a:pPr>
              <a:lnSpc>
                <a:spcPct val="150000"/>
              </a:lnSpc>
            </a:pP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Deneyime açık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Başkalarının düşünce ve ürünlerindeki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yeniliğe ve değişikliğe karşı alıcı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Ayrıntıya, düşünce ve maddelerin estetik niteliklerine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duyarlı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5059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7EA1E5-8437-4F00-BC8F-38BC8CDEAC87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7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5057" name="1 Başlık"/>
          <p:cNvSpPr>
            <a:spLocks noGrp="1"/>
          </p:cNvSpPr>
          <p:nvPr>
            <p:ph type="title"/>
          </p:nvPr>
        </p:nvSpPr>
        <p:spPr>
          <a:xfrm>
            <a:off x="1342768" y="188640"/>
            <a:ext cx="7498020" cy="936526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Yaratıcılık</a:t>
            </a:r>
          </a:p>
        </p:txBody>
      </p:sp>
      <p:pic>
        <p:nvPicPr>
          <p:cNvPr id="45060" name="Picture 5" descr="C:\Users\Bkoerdhgm TEKNIKODA\Desktop\bilsem\trabzonbilsem_kamp_2011_1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4804" y="1628775"/>
            <a:ext cx="3935983" cy="295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2 İçerik Yer Tutucusu"/>
          <p:cNvSpPr>
            <a:spLocks noGrp="1"/>
          </p:cNvSpPr>
          <p:nvPr>
            <p:ph idx="1"/>
          </p:nvPr>
        </p:nvSpPr>
        <p:spPr>
          <a:xfrm>
            <a:off x="323528" y="1549345"/>
            <a:ext cx="8229600" cy="4608512"/>
          </a:xfrm>
        </p:spPr>
        <p:txBody>
          <a:bodyPr/>
          <a:lstStyle/>
          <a:p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Belirli bir problem veya  çalışma alanına  karşı yüksek düzeyde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ilgi, heves, hayranlık, bağlılık duyma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kapasitesi,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Azimli, sabırlı, kararlı olma, çok çalışabilme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ve kendini belirli bir işe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adayabilme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kapasitesi,</a:t>
            </a:r>
          </a:p>
          <a:p>
            <a:pPr>
              <a:buFont typeface="Georgia" pitchFamily="18" charset="0"/>
              <a:buNone/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Önemli bir işin üstesinden gelebileceğine </a:t>
            </a:r>
          </a:p>
          <a:p>
            <a:pPr marL="109728" indent="0">
              <a:buNone/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ilişkin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özgüvene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ve </a:t>
            </a:r>
          </a:p>
          <a:p>
            <a:pPr marL="109728" indent="0">
              <a:buNone/>
            </a:pP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başarma güdüsüne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sahip olma.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6083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946D48-D6F4-4D4F-B99F-20EB8F65069E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8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6081" name="1 Başlık"/>
          <p:cNvSpPr>
            <a:spLocks noGrp="1"/>
          </p:cNvSpPr>
          <p:nvPr>
            <p:ph type="title"/>
          </p:nvPr>
        </p:nvSpPr>
        <p:spPr>
          <a:xfrm>
            <a:off x="1436412" y="188640"/>
            <a:ext cx="7549712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latin typeface="Verdana" pitchFamily="34" charset="0"/>
              </a:rPr>
              <a:t>Motivasyon</a:t>
            </a:r>
          </a:p>
        </p:txBody>
      </p:sp>
      <p:pic>
        <p:nvPicPr>
          <p:cNvPr id="46084" name="Picture 5" descr="C:\Users\Bkoerdhgm TEKNIKODA\Desktop\bilsem\trabzonbilsem_kamp_2011_1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149080"/>
            <a:ext cx="297396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03200">
              <a:schemeClr val="accent1">
                <a:alpha val="40000"/>
              </a:schemeClr>
            </a:glow>
            <a:softEdge rad="228600"/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4589" y="2060848"/>
            <a:ext cx="8391276" cy="398782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21.  yüzyılın bilgi ve yaratıcılığa dayalı rekabet dünyasında özel yetenekliler bilim, teknoloji, sanat, iş ve hizmet alanlarında, genel anlamda uygarlığa katkıda bulunabilecek bireylerdir. </a:t>
            </a:r>
          </a:p>
          <a:p>
            <a:pPr algn="just">
              <a:lnSpc>
                <a:spcPct val="150000"/>
              </a:lnSpc>
              <a:buFont typeface="Georgia" pitchFamily="18" charset="0"/>
              <a:buNone/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Dünyadaki  hızlı değişimler; eğitim ve iş piyasasında yaratıcı ve problem çözme yeteneği güçlü bireylerin önemini daha da arttırmaktadır.</a:t>
            </a: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9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Yetenekli Birey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2331</TotalTime>
  <Pages>0</Pages>
  <Words>1486</Words>
  <Characters>0</Characters>
  <Application>Microsoft Office PowerPoint</Application>
  <PresentationFormat>Ekran Gösterisi (4:3)</PresentationFormat>
  <Lines>0</Lines>
  <Paragraphs>286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Kalabalık</vt:lpstr>
      <vt:lpstr>PowerPoint Sunusu</vt:lpstr>
      <vt:lpstr>Özel Yetenekli Birey </vt:lpstr>
      <vt:lpstr>PowerPoint Sunusu</vt:lpstr>
      <vt:lpstr>Özel Yetenekli Birey</vt:lpstr>
      <vt:lpstr>PowerPoint Sunusu</vt:lpstr>
      <vt:lpstr>Özel Yetenek</vt:lpstr>
      <vt:lpstr>Yaratıcılık</vt:lpstr>
      <vt:lpstr>Motivasyon</vt:lpstr>
      <vt:lpstr>Özel Yetenekli Birey</vt:lpstr>
      <vt:lpstr>Zihinsel Özellikleri</vt:lpstr>
      <vt:lpstr>Zihinsel Özellikleri</vt:lpstr>
      <vt:lpstr>Sosyal Alandaki Özellikleri</vt:lpstr>
      <vt:lpstr>Sosyal Alandaki Özellikleri</vt:lpstr>
      <vt:lpstr>Müzik Alanındaki Yetenek Özellikleri</vt:lpstr>
      <vt:lpstr>Resim Alanındaki Yetenek Özellikleri</vt:lpstr>
      <vt:lpstr>Matematik  Alanındaki Yetenek Özellikleri</vt:lpstr>
      <vt:lpstr>Fen Alanındaki Yetenek Özellikleri</vt:lpstr>
      <vt:lpstr>PowerPoint Sunusu</vt:lpstr>
      <vt:lpstr>PowerPoint Sunusu</vt:lpstr>
      <vt:lpstr>BİLSEM’E Öğrenci Yönlendirirken Dikkat Edilmesi Gereken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MEB</dc:creator>
  <cp:lastModifiedBy>Nuray</cp:lastModifiedBy>
  <cp:revision>267</cp:revision>
  <cp:lastPrinted>2015-02-02T08:29:36Z</cp:lastPrinted>
  <dcterms:modified xsi:type="dcterms:W3CDTF">2015-10-22T07:17:54Z</dcterms:modified>
</cp:coreProperties>
</file>