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66" d="100"/>
          <a:sy n="66" d="100"/>
        </p:scale>
        <p:origin x="-1368"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5" name="Date Placeholder 6"/>
          <p:cNvSpPr>
            <a:spLocks noGrp="1"/>
          </p:cNvSpPr>
          <p:nvPr>
            <p:ph type="dt" sz="half" idx="10"/>
          </p:nvPr>
        </p:nvSpPr>
        <p:spPr/>
        <p:txBody>
          <a:bodyPr/>
          <a:lstStyle>
            <a:lvl1pPr>
              <a:defRPr>
                <a:solidFill>
                  <a:srgbClr val="FFFFFF">
                    <a:alpha val="80000"/>
                  </a:srgbClr>
                </a:solidFill>
              </a:defRPr>
            </a:lvl1pPr>
          </a:lstStyle>
          <a:p>
            <a:pPr>
              <a:defRPr/>
            </a:pPr>
            <a:fld id="{E4425472-10AA-425F-AA33-BE6E0DB56609}" type="datetimeFigureOut">
              <a:rPr lang="en-US"/>
              <a:pPr>
                <a:defRPr/>
              </a:pPr>
              <a:t>3/18/2016</a:t>
            </a:fld>
            <a:endParaRPr lang="en-US"/>
          </a:p>
        </p:txBody>
      </p:sp>
      <p:sp>
        <p:nvSpPr>
          <p:cNvPr id="6" name="Footer Placeholder 7"/>
          <p:cNvSpPr>
            <a:spLocks noGrp="1"/>
          </p:cNvSpPr>
          <p:nvPr>
            <p:ph type="ftr" sz="quarter" idx="11"/>
          </p:nvPr>
        </p:nvSpPr>
        <p:spPr/>
        <p:txBody>
          <a:bodyPr/>
          <a:lstStyle>
            <a:lvl1pPr>
              <a:defRPr>
                <a:solidFill>
                  <a:srgbClr val="FFFFFF">
                    <a:alpha val="80000"/>
                  </a:srgbClr>
                </a:solidFill>
              </a:defRPr>
            </a:lvl1pPr>
          </a:lstStyle>
          <a:p>
            <a:pPr>
              <a:defRPr/>
            </a:pPr>
            <a:endParaRPr lang="en-US"/>
          </a:p>
        </p:txBody>
      </p:sp>
      <p:sp>
        <p:nvSpPr>
          <p:cNvPr id="7" name="Slide Number Placeholder 8"/>
          <p:cNvSpPr>
            <a:spLocks noGrp="1"/>
          </p:cNvSpPr>
          <p:nvPr>
            <p:ph type="sldNum" sz="quarter" idx="12"/>
          </p:nvPr>
        </p:nvSpPr>
        <p:spPr/>
        <p:txBody>
          <a:bodyPr/>
          <a:lstStyle>
            <a:lvl1pPr>
              <a:defRPr>
                <a:solidFill>
                  <a:srgbClr val="FFFFFF">
                    <a:alpha val="25000"/>
                  </a:srgbClr>
                </a:solidFill>
              </a:defRPr>
            </a:lvl1pPr>
          </a:lstStyle>
          <a:p>
            <a:pPr>
              <a:defRPr/>
            </a:pPr>
            <a:fld id="{9F3AAAD8-63C9-401F-AEBE-8A6EE58C0C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FB862317-AE77-4229-BAA0-6AB48986ABC2}" type="datetimeFigureOut">
              <a:rPr lang="en-US"/>
              <a:pPr>
                <a:defRPr/>
              </a:pPr>
              <a:t>3/18/2016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C1AC14-ADF0-46B7-937E-208F9AFB34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858790F3-E315-4CE4-A2EA-8D69D7B5F174}" type="datetimeFigureOut">
              <a:rPr lang="en-US"/>
              <a:pPr>
                <a:defRPr/>
              </a:pPr>
              <a:t>3/18/2016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03138D-21F0-448F-8176-2D304DDB97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51CE7A83-E81B-4B30-AEDD-8ECA5F410C3B}" type="datetimeFigureOut">
              <a:rPr lang="en-US"/>
              <a:pPr>
                <a:defRPr/>
              </a:pPr>
              <a:t>3/18/2016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1D88F5-E6A5-427C-9D73-38A23C79F9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lstStyle>
            <a:lvl1pPr>
              <a:lnSpc>
                <a:spcPct val="80000"/>
              </a:lnSpc>
              <a:defRPr sz="8800" b="0" baseline="0">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67512" y="4204209"/>
            <a:ext cx="9226296" cy="1645920"/>
          </a:xfrm>
        </p:spPr>
        <p:txBody>
          <a:bodyPr>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fld id="{35F7B662-3685-4E93-AC2F-E14EA126A75D}" type="datetimeFigureOut">
              <a:rPr lang="en-US"/>
              <a:pPr>
                <a:defRPr/>
              </a:pPr>
              <a:t>3/18/2016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4AF17F-11B6-4B7C-A55F-959CE7108C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EA65CCB9-33EF-4B06-859B-148FE6ED1C36}" type="datetimeFigureOut">
              <a:rPr lang="en-US"/>
              <a:pPr>
                <a:defRPr/>
              </a:pPr>
              <a:t>3/18/2016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1F12F4-E452-42B3-A8B9-867848FEA8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BB8C1A8B-3E4E-4854-86A0-073D78315ACD}" type="datetimeFigureOut">
              <a:rPr lang="en-US"/>
              <a:pPr>
                <a:defRPr/>
              </a:pPr>
              <a:t>3/18/2016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CE5EEA7-462F-4F20-B5FA-57E82F7F8B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3ED66DE9-C873-4B4A-8406-E861A45E6E91}" type="datetimeFigureOut">
              <a:rPr lang="en-US"/>
              <a:pPr>
                <a:defRPr/>
              </a:pPr>
              <a:t>3/18/2016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5D1E0E-8AE4-4C37-A647-9978F45FCE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9CD15B-03D6-4D1A-A535-3D752E5EA1FF}" type="datetimeFigureOut">
              <a:rPr lang="en-US"/>
              <a:pPr>
                <a:defRPr/>
              </a:pPr>
              <a:t>3/18/2016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3A8DDD-F60C-4825-A3B4-6F36956163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a:defRPr/>
            </a:pPr>
            <a:fld id="{A89C9074-15AA-4664-9CBE-7FD9D8D15351}" type="datetimeFigureOut">
              <a:rPr lang="en-US"/>
              <a:pPr>
                <a:defRPr/>
              </a:pPr>
              <a:t>3/18/2016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F8400615-2C82-46AF-A1D3-C401B21BA2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lstStyle>
            <a:lvl1pPr>
              <a:defRPr sz="32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rtlCol="0">
            <a:normAutofit/>
          </a:bodyPr>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11"/>
          <p:cNvSpPr>
            <a:spLocks noGrp="1"/>
          </p:cNvSpPr>
          <p:nvPr>
            <p:ph type="dt" sz="half" idx="10"/>
          </p:nvPr>
        </p:nvSpPr>
        <p:spPr/>
        <p:txBody>
          <a:bodyPr/>
          <a:lstStyle>
            <a:lvl1pPr>
              <a:defRPr>
                <a:solidFill>
                  <a:srgbClr val="FFFFFF">
                    <a:alpha val="80000"/>
                  </a:srgbClr>
                </a:solidFill>
              </a:defRPr>
            </a:lvl1pPr>
          </a:lstStyle>
          <a:p>
            <a:pPr>
              <a:defRPr/>
            </a:pPr>
            <a:fld id="{65C01331-B157-4722-B17E-8BB8F0E93D76}" type="datetimeFigureOut">
              <a:rPr lang="en-US"/>
              <a:pPr>
                <a:defRPr/>
              </a:pPr>
              <a:t>3/18/2016</a:t>
            </a:fld>
            <a:endParaRPr lang="en-US"/>
          </a:p>
        </p:txBody>
      </p:sp>
      <p:sp>
        <p:nvSpPr>
          <p:cNvPr id="6" name="Footer Placeholder 12"/>
          <p:cNvSpPr>
            <a:spLocks noGrp="1"/>
          </p:cNvSpPr>
          <p:nvPr>
            <p:ph type="ftr" sz="quarter" idx="11"/>
          </p:nvPr>
        </p:nvSpPr>
        <p:spPr/>
        <p:txBody>
          <a:bodyPr/>
          <a:lstStyle>
            <a:lvl1pPr>
              <a:defRPr>
                <a:solidFill>
                  <a:srgbClr val="FFFFFF">
                    <a:alpha val="80000"/>
                  </a:srgbClr>
                </a:solidFill>
              </a:defRPr>
            </a:lvl1pPr>
          </a:lstStyle>
          <a:p>
            <a:pPr>
              <a:defRPr/>
            </a:pPr>
            <a:endParaRPr lang="en-US"/>
          </a:p>
        </p:txBody>
      </p:sp>
      <p:sp>
        <p:nvSpPr>
          <p:cNvPr id="7" name="Slide Number Placeholder 13"/>
          <p:cNvSpPr>
            <a:spLocks noGrp="1"/>
          </p:cNvSpPr>
          <p:nvPr>
            <p:ph type="sldNum" sz="quarter" idx="12"/>
          </p:nvPr>
        </p:nvSpPr>
        <p:spPr/>
        <p:txBody>
          <a:bodyPr/>
          <a:lstStyle>
            <a:lvl1pPr>
              <a:defRPr>
                <a:solidFill>
                  <a:srgbClr val="FFFFFF">
                    <a:alpha val="25000"/>
                  </a:srgbClr>
                </a:solidFill>
              </a:defRPr>
            </a:lvl1pPr>
          </a:lstStyle>
          <a:p>
            <a:pPr>
              <a:defRPr/>
            </a:pPr>
            <a:fld id="{5F64ED4B-3607-4F4C-9D07-15599B098FF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5" y="500063"/>
            <a:ext cx="10772775" cy="165735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1027" name="Text Placeholder 2"/>
          <p:cNvSpPr>
            <a:spLocks noGrp="1"/>
          </p:cNvSpPr>
          <p:nvPr>
            <p:ph type="body" idx="1"/>
          </p:nvPr>
        </p:nvSpPr>
        <p:spPr bwMode="auto">
          <a:xfrm>
            <a:off x="676275" y="2011363"/>
            <a:ext cx="10753725" cy="3767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685800" y="6411913"/>
            <a:ext cx="4114800" cy="228600"/>
          </a:xfrm>
          <a:prstGeom prst="rect">
            <a:avLst/>
          </a:prstGeom>
        </p:spPr>
        <p:txBody>
          <a:bodyPr vert="horz" lIns="91440" tIns="45720" rIns="91440" bIns="45720" rtlCol="0" anchor="ctr"/>
          <a:lstStyle>
            <a:lvl1pPr algn="l" fontAlgn="auto">
              <a:spcBef>
                <a:spcPts val="0"/>
              </a:spcBef>
              <a:spcAft>
                <a:spcPts val="0"/>
              </a:spcAft>
              <a:defRPr sz="950">
                <a:solidFill>
                  <a:schemeClr val="tx1">
                    <a:alpha val="80000"/>
                  </a:schemeClr>
                </a:solidFill>
                <a:latin typeface="+mn-lt"/>
                <a:cs typeface="+mn-cs"/>
              </a:defRPr>
            </a:lvl1pPr>
          </a:lstStyle>
          <a:p>
            <a:pPr>
              <a:defRPr/>
            </a:pPr>
            <a:fld id="{6EBF6371-D3D9-4446-80CF-CFFE16E97A01}" type="datetimeFigureOut">
              <a:rPr lang="en-US"/>
              <a:pPr>
                <a:defRPr/>
              </a:pPr>
              <a:t>3/18/2016</a:t>
            </a:fld>
            <a:endParaRPr lang="en-US"/>
          </a:p>
        </p:txBody>
      </p:sp>
      <p:sp>
        <p:nvSpPr>
          <p:cNvPr id="5" name="Footer Placeholder 4"/>
          <p:cNvSpPr>
            <a:spLocks noGrp="1"/>
          </p:cNvSpPr>
          <p:nvPr>
            <p:ph type="ftr" sz="quarter" idx="3"/>
          </p:nvPr>
        </p:nvSpPr>
        <p:spPr>
          <a:xfrm>
            <a:off x="685800" y="6554788"/>
            <a:ext cx="5029200" cy="228600"/>
          </a:xfrm>
          <a:prstGeom prst="rect">
            <a:avLst/>
          </a:prstGeom>
        </p:spPr>
        <p:txBody>
          <a:bodyPr vert="horz" lIns="91440" tIns="45720" rIns="91440" bIns="45720" rtlCol="0" anchor="ctr"/>
          <a:lstStyle>
            <a:lvl1pPr algn="l" fontAlgn="auto">
              <a:spcBef>
                <a:spcPts val="0"/>
              </a:spcBef>
              <a:spcAft>
                <a:spcPts val="0"/>
              </a:spcAft>
              <a:defRPr sz="950" cap="all" baseline="0">
                <a:solidFill>
                  <a:schemeClr val="tx1">
                    <a:alpha val="80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64588" y="5876925"/>
            <a:ext cx="2925762" cy="1397000"/>
          </a:xfrm>
          <a:prstGeom prst="rect">
            <a:avLst/>
          </a:prstGeom>
        </p:spPr>
        <p:txBody>
          <a:bodyPr vert="horz" lIns="91440" tIns="45720" rIns="91440" bIns="45720" rtlCol="0" anchor="b"/>
          <a:lstStyle>
            <a:lvl1pPr algn="r" fontAlgn="auto">
              <a:spcBef>
                <a:spcPts val="0"/>
              </a:spcBef>
              <a:spcAft>
                <a:spcPts val="0"/>
              </a:spcAft>
              <a:defRPr sz="10300" b="0">
                <a:ln>
                  <a:noFill/>
                </a:ln>
                <a:solidFill>
                  <a:schemeClr val="accent1">
                    <a:alpha val="25000"/>
                  </a:schemeClr>
                </a:solidFill>
                <a:latin typeface="+mj-lt"/>
                <a:cs typeface="+mn-cs"/>
              </a:defRPr>
            </a:lvl1pPr>
          </a:lstStyle>
          <a:p>
            <a:pPr>
              <a:defRPr/>
            </a:pPr>
            <a:fld id="{4399DFD6-266A-4DEB-B614-1FD5765E2C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51" r:id="rId2"/>
    <p:sldLayoutId id="2147483850" r:id="rId3"/>
    <p:sldLayoutId id="2147483849" r:id="rId4"/>
    <p:sldLayoutId id="2147483848" r:id="rId5"/>
    <p:sldLayoutId id="2147483847" r:id="rId6"/>
    <p:sldLayoutId id="2147483846" r:id="rId7"/>
    <p:sldLayoutId id="2147483853" r:id="rId8"/>
    <p:sldLayoutId id="2147483854" r:id="rId9"/>
    <p:sldLayoutId id="2147483845" r:id="rId10"/>
    <p:sldLayoutId id="2147483844" r:id="rId11"/>
  </p:sldLayoutIdLst>
  <p:hf sldNum="0" hdr="0" ftr="0" dt="0"/>
  <p:txStyles>
    <p:titleStyle>
      <a:lvl1pPr algn="l" rtl="0" eaLnBrk="0" fontAlgn="base" hangingPunct="0">
        <a:lnSpc>
          <a:spcPct val="85000"/>
        </a:lnSpc>
        <a:spcBef>
          <a:spcPct val="0"/>
        </a:spcBef>
        <a:spcAft>
          <a:spcPct val="0"/>
        </a:spcAft>
        <a:defRPr sz="5400" kern="1200" spc="-120">
          <a:solidFill>
            <a:schemeClr val="accent1"/>
          </a:solidFill>
          <a:latin typeface="+mj-lt"/>
          <a:ea typeface="+mj-ea"/>
          <a:cs typeface="+mj-cs"/>
        </a:defRPr>
      </a:lvl1pPr>
      <a:lvl2pPr algn="l" rtl="0" eaLnBrk="0" fontAlgn="base" hangingPunct="0">
        <a:lnSpc>
          <a:spcPct val="85000"/>
        </a:lnSpc>
        <a:spcBef>
          <a:spcPct val="0"/>
        </a:spcBef>
        <a:spcAft>
          <a:spcPct val="0"/>
        </a:spcAft>
        <a:defRPr sz="5400">
          <a:solidFill>
            <a:schemeClr val="accent1"/>
          </a:solidFill>
          <a:latin typeface="Calibri Light" pitchFamily="34" charset="0"/>
        </a:defRPr>
      </a:lvl2pPr>
      <a:lvl3pPr algn="l" rtl="0" eaLnBrk="0" fontAlgn="base" hangingPunct="0">
        <a:lnSpc>
          <a:spcPct val="85000"/>
        </a:lnSpc>
        <a:spcBef>
          <a:spcPct val="0"/>
        </a:spcBef>
        <a:spcAft>
          <a:spcPct val="0"/>
        </a:spcAft>
        <a:defRPr sz="5400">
          <a:solidFill>
            <a:schemeClr val="accent1"/>
          </a:solidFill>
          <a:latin typeface="Calibri Light" pitchFamily="34" charset="0"/>
        </a:defRPr>
      </a:lvl3pPr>
      <a:lvl4pPr algn="l" rtl="0" eaLnBrk="0" fontAlgn="base" hangingPunct="0">
        <a:lnSpc>
          <a:spcPct val="85000"/>
        </a:lnSpc>
        <a:spcBef>
          <a:spcPct val="0"/>
        </a:spcBef>
        <a:spcAft>
          <a:spcPct val="0"/>
        </a:spcAft>
        <a:defRPr sz="5400">
          <a:solidFill>
            <a:schemeClr val="accent1"/>
          </a:solidFill>
          <a:latin typeface="Calibri Light" pitchFamily="34" charset="0"/>
        </a:defRPr>
      </a:lvl4pPr>
      <a:lvl5pPr algn="l" rtl="0" eaLnBrk="0" fontAlgn="base" hangingPunct="0">
        <a:lnSpc>
          <a:spcPct val="85000"/>
        </a:lnSpc>
        <a:spcBef>
          <a:spcPct val="0"/>
        </a:spcBef>
        <a:spcAft>
          <a:spcPct val="0"/>
        </a:spcAft>
        <a:defRPr sz="5400">
          <a:solidFill>
            <a:schemeClr val="accent1"/>
          </a:solidFill>
          <a:latin typeface="Calibri Light" pitchFamily="34" charset="0"/>
        </a:defRPr>
      </a:lvl5pPr>
      <a:lvl6pPr marL="457200" algn="l" rtl="0" fontAlgn="base">
        <a:lnSpc>
          <a:spcPct val="85000"/>
        </a:lnSpc>
        <a:spcBef>
          <a:spcPct val="0"/>
        </a:spcBef>
        <a:spcAft>
          <a:spcPct val="0"/>
        </a:spcAft>
        <a:defRPr sz="5400">
          <a:solidFill>
            <a:schemeClr val="accent1"/>
          </a:solidFill>
          <a:latin typeface="Calibri Light" pitchFamily="34" charset="0"/>
        </a:defRPr>
      </a:lvl6pPr>
      <a:lvl7pPr marL="914400" algn="l" rtl="0" fontAlgn="base">
        <a:lnSpc>
          <a:spcPct val="85000"/>
        </a:lnSpc>
        <a:spcBef>
          <a:spcPct val="0"/>
        </a:spcBef>
        <a:spcAft>
          <a:spcPct val="0"/>
        </a:spcAft>
        <a:defRPr sz="5400">
          <a:solidFill>
            <a:schemeClr val="accent1"/>
          </a:solidFill>
          <a:latin typeface="Calibri Light" pitchFamily="34" charset="0"/>
        </a:defRPr>
      </a:lvl7pPr>
      <a:lvl8pPr marL="1371600" algn="l" rtl="0" fontAlgn="base">
        <a:lnSpc>
          <a:spcPct val="85000"/>
        </a:lnSpc>
        <a:spcBef>
          <a:spcPct val="0"/>
        </a:spcBef>
        <a:spcAft>
          <a:spcPct val="0"/>
        </a:spcAft>
        <a:defRPr sz="5400">
          <a:solidFill>
            <a:schemeClr val="accent1"/>
          </a:solidFill>
          <a:latin typeface="Calibri Light" pitchFamily="34" charset="0"/>
        </a:defRPr>
      </a:lvl8pPr>
      <a:lvl9pPr marL="1828800" algn="l" rtl="0" fontAlgn="base">
        <a:lnSpc>
          <a:spcPct val="85000"/>
        </a:lnSpc>
        <a:spcBef>
          <a:spcPct val="0"/>
        </a:spcBef>
        <a:spcAft>
          <a:spcPct val="0"/>
        </a:spcAft>
        <a:defRPr sz="5400">
          <a:solidFill>
            <a:schemeClr val="accent1"/>
          </a:solidFill>
          <a:latin typeface="Calibri Light" pitchFamily="34" charset="0"/>
        </a:defRPr>
      </a:lvl9pPr>
    </p:titleStyle>
    <p:bodyStyle>
      <a:lvl1pPr marL="90488" indent="-90488" algn="l" rtl="0" eaLnBrk="0" fontAlgn="base" hangingPunct="0">
        <a:lnSpc>
          <a:spcPct val="85000"/>
        </a:lnSpc>
        <a:spcBef>
          <a:spcPts val="1300"/>
        </a:spcBef>
        <a:spcAft>
          <a:spcPct val="0"/>
        </a:spcAft>
        <a:buFont typeface="Arial" charset="0"/>
        <a:buChar char=" "/>
        <a:defRPr sz="2400" kern="1200">
          <a:solidFill>
            <a:srgbClr val="262626"/>
          </a:solidFill>
          <a:latin typeface="+mn-lt"/>
          <a:ea typeface="+mn-ea"/>
          <a:cs typeface="+mn-cs"/>
        </a:defRPr>
      </a:lvl1pPr>
      <a:lvl2pPr marL="346075" indent="-342900" algn="l" rtl="0" eaLnBrk="0" fontAlgn="base" hangingPunct="0">
        <a:lnSpc>
          <a:spcPct val="85000"/>
        </a:lnSpc>
        <a:spcBef>
          <a:spcPts val="600"/>
        </a:spcBef>
        <a:spcAft>
          <a:spcPct val="0"/>
        </a:spcAft>
        <a:buFont typeface="Arial" charset="0"/>
        <a:buChar char=" "/>
        <a:defRPr sz="2400" kern="1200">
          <a:solidFill>
            <a:srgbClr val="262626"/>
          </a:solidFill>
          <a:latin typeface="+mn-lt"/>
          <a:ea typeface="+mn-ea"/>
          <a:cs typeface="+mn-cs"/>
        </a:defRPr>
      </a:lvl2pPr>
      <a:lvl3pPr marL="547688" indent="-547688" algn="l" rtl="0" eaLnBrk="0" fontAlgn="base" hangingPunct="0">
        <a:lnSpc>
          <a:spcPct val="85000"/>
        </a:lnSpc>
        <a:spcBef>
          <a:spcPts val="600"/>
        </a:spcBef>
        <a:spcAft>
          <a:spcPct val="0"/>
        </a:spcAft>
        <a:buFont typeface="Arial" charset="0"/>
        <a:buChar char=" "/>
        <a:defRPr sz="2000" i="1" kern="1200">
          <a:solidFill>
            <a:srgbClr val="262626"/>
          </a:solidFill>
          <a:latin typeface="+mn-lt"/>
          <a:ea typeface="+mn-ea"/>
          <a:cs typeface="+mn-cs"/>
        </a:defRPr>
      </a:lvl3pPr>
      <a:lvl4pPr marL="822325" indent="-822325" algn="l" rtl="0" eaLnBrk="0" fontAlgn="base" hangingPunct="0">
        <a:lnSpc>
          <a:spcPct val="85000"/>
        </a:lnSpc>
        <a:spcBef>
          <a:spcPts val="600"/>
        </a:spcBef>
        <a:spcAft>
          <a:spcPct val="0"/>
        </a:spcAft>
        <a:buFont typeface="Arial" charset="0"/>
        <a:buChar char=" "/>
        <a:defRPr kern="1200">
          <a:solidFill>
            <a:srgbClr val="262626"/>
          </a:solidFill>
          <a:latin typeface="+mn-lt"/>
          <a:ea typeface="+mn-ea"/>
          <a:cs typeface="+mn-cs"/>
        </a:defRPr>
      </a:lvl4pPr>
      <a:lvl5pPr marL="1096963" indent="-1096963" algn="l" rtl="0" eaLnBrk="0" fontAlgn="base" hangingPunct="0">
        <a:lnSpc>
          <a:spcPct val="85000"/>
        </a:lnSpc>
        <a:spcBef>
          <a:spcPts val="600"/>
        </a:spcBef>
        <a:spcAft>
          <a:spcPct val="0"/>
        </a:spcAft>
        <a:buFont typeface="Arial" charset="0"/>
        <a:buChar char=" "/>
        <a:defRPr kern="1200">
          <a:solidFill>
            <a:srgbClr val="262626"/>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03250" y="769938"/>
            <a:ext cx="10782300" cy="3352800"/>
          </a:xfrm>
        </p:spPr>
        <p:txBody>
          <a:bodyPr/>
          <a:lstStyle/>
          <a:p>
            <a:pPr eaLnBrk="1" fontAlgn="auto" hangingPunct="1">
              <a:spcAft>
                <a:spcPts val="0"/>
              </a:spcAft>
              <a:defRPr/>
            </a:pPr>
            <a:r>
              <a:rPr lang="tr-TR" dirty="0" smtClean="0"/>
              <a:t>Kriz ve Krize Müdahale</a:t>
            </a:r>
            <a:endParaRPr lang="tr-TR" dirty="0"/>
          </a:p>
        </p:txBody>
      </p:sp>
      <p:sp>
        <p:nvSpPr>
          <p:cNvPr id="3" name="Alt Başlık 2"/>
          <p:cNvSpPr>
            <a:spLocks noGrp="1"/>
          </p:cNvSpPr>
          <p:nvPr>
            <p:ph type="subTitle" idx="1"/>
          </p:nvPr>
        </p:nvSpPr>
        <p:spPr>
          <a:xfrm>
            <a:off x="666750" y="4206875"/>
            <a:ext cx="9229725" cy="1646238"/>
          </a:xfrm>
        </p:spPr>
        <p:txBody>
          <a:bodyPr rtlCol="0"/>
          <a:lstStyle/>
          <a:p>
            <a:pPr eaLnBrk="1" fontAlgn="auto" hangingPunct="1">
              <a:spcAft>
                <a:spcPts val="0"/>
              </a:spcAft>
              <a:buFont typeface="Arial" pitchFamily="34" charset="0"/>
              <a:buNone/>
              <a:defRPr/>
            </a:pPr>
            <a:r>
              <a:rPr lang="tr-TR" dirty="0" smtClean="0"/>
              <a:t>Yrd. </a:t>
            </a:r>
            <a:r>
              <a:rPr lang="tr-TR" dirty="0" err="1" smtClean="0"/>
              <a:t>Doç.Dr.Nevin</a:t>
            </a:r>
            <a:r>
              <a:rPr lang="tr-TR" dirty="0" smtClean="0"/>
              <a:t> </a:t>
            </a:r>
            <a:r>
              <a:rPr lang="tr-TR" dirty="0" err="1" smtClean="0"/>
              <a:t>Eracar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latin typeface="Arial" charset="0"/>
              </a:rPr>
              <a:t>Koruyucu Ruh Sağlığı Hizmetinde müdahale süreci</a:t>
            </a:r>
          </a:p>
        </p:txBody>
      </p:sp>
      <p:sp>
        <p:nvSpPr>
          <p:cNvPr id="22530" name="Rectangle 3"/>
          <p:cNvSpPr>
            <a:spLocks noGrp="1"/>
          </p:cNvSpPr>
          <p:nvPr>
            <p:ph type="body" idx="1"/>
          </p:nvPr>
        </p:nvSpPr>
        <p:spPr/>
        <p:txBody>
          <a:bodyPr/>
          <a:lstStyle/>
          <a:p>
            <a:pPr eaLnBrk="1" hangingPunct="1"/>
            <a:r>
              <a:rPr lang="tr-TR" sz="2800" b="1" smtClean="0">
                <a:latin typeface="Arial" charset="0"/>
              </a:rPr>
              <a:t>I)Başlangıç: ilk görüşme; bilgi alma, değerlendirme, çalışma hakkında çerçevenin temellendirilmesi</a:t>
            </a:r>
          </a:p>
          <a:p>
            <a:pPr marL="742950" lvl="1" indent="-285750" eaLnBrk="1" hangingPunct="1"/>
            <a:r>
              <a:rPr lang="tr-TR" sz="2000" smtClean="0">
                <a:latin typeface="Arial" charset="0"/>
              </a:rPr>
              <a:t>A)Şimdi ve burada ilkesi çerçevesinde öykü almak.Size ne oldu? sizi buraya getiren ne?</a:t>
            </a:r>
          </a:p>
          <a:p>
            <a:pPr marL="742950" lvl="1" indent="-285750" eaLnBrk="1" hangingPunct="1"/>
            <a:r>
              <a:rPr lang="tr-TR" sz="2000" smtClean="0">
                <a:latin typeface="Arial" charset="0"/>
              </a:rPr>
              <a:t>B)Empatik bir tutum içinde duygusal unsurların ifadesi için cesaretlendirme</a:t>
            </a:r>
          </a:p>
          <a:p>
            <a:pPr marL="742950" lvl="1" indent="-285750" eaLnBrk="1" hangingPunct="1"/>
            <a:r>
              <a:rPr lang="tr-TR" sz="2000" smtClean="0">
                <a:latin typeface="Arial" charset="0"/>
              </a:rPr>
              <a:t>C) Olayın nasıl başladığı, nasıl geliştiği hakkında belirlemeler</a:t>
            </a:r>
          </a:p>
          <a:p>
            <a:pPr marL="742950" lvl="1" indent="-285750" eaLnBrk="1" hangingPunct="1"/>
            <a:r>
              <a:rPr lang="tr-TR" sz="2000" smtClean="0">
                <a:latin typeface="Arial" charset="0"/>
              </a:rPr>
              <a:t>D)Bu hırpalayıcı durumun tanımı yaptırılır. O ana kadar yapılanlar, yardım arayışları nelerdi? Bunların anlatılması, anlaşılması.</a:t>
            </a:r>
          </a:p>
          <a:p>
            <a:pPr marL="742950" lvl="1" indent="-285750" eaLnBrk="1" hangingPunct="1"/>
            <a:r>
              <a:rPr lang="tr-TR" sz="2000" smtClean="0">
                <a:latin typeface="Arial" charset="0"/>
              </a:rPr>
              <a:t>E) Bu olağan dış durumun kişiyi yaşamdan ne denli kopardığı araştırılır. Kopukluk belirli bir alanda mıdır, tüm yaşam yayılmış mıdır? “Çok zor günler yaşıyorsun, nasıl idare ediyorsun? “gibi bir d,il kullanmak faydalı olabilir.</a:t>
            </a:r>
          </a:p>
          <a:p>
            <a:pPr algn="r" eaLnBrk="1" hangingPunct="1"/>
            <a:endParaRPr lang="tr-TR" sz="20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bwMode="auto"/>
        <p:txBody>
          <a:bodyPr wrap="square" numCol="1" anchorCtr="0" compatLnSpc="1">
            <a:prstTxWarp prst="textNoShape">
              <a:avLst/>
            </a:prstTxWarp>
          </a:bodyPr>
          <a:lstStyle/>
          <a:p>
            <a:pPr>
              <a:defRPr/>
            </a:pPr>
            <a:r>
              <a:rPr lang="tr-TR" smtClean="0">
                <a:latin typeface="Arial" charset="0"/>
              </a:rPr>
              <a:t>Koruyucu Ruh Sağlığı Hizmetinde müdahale süreci</a:t>
            </a:r>
          </a:p>
        </p:txBody>
      </p:sp>
      <p:sp>
        <p:nvSpPr>
          <p:cNvPr id="23554" name="Rectangle 3"/>
          <p:cNvSpPr>
            <a:spLocks noGrp="1"/>
          </p:cNvSpPr>
          <p:nvPr>
            <p:ph type="body" idx="1"/>
          </p:nvPr>
        </p:nvSpPr>
        <p:spPr/>
        <p:txBody>
          <a:bodyPr/>
          <a:lstStyle/>
          <a:p>
            <a:endParaRPr lang="tr-TR" sz="2000" smtClean="0">
              <a:latin typeface="Arial" charset="0"/>
            </a:endParaRPr>
          </a:p>
          <a:p>
            <a:r>
              <a:rPr lang="tr-TR" sz="2000" smtClean="0">
                <a:latin typeface="Arial" charset="0"/>
              </a:rPr>
              <a:t>2-Gözden Geçirme.</a:t>
            </a:r>
          </a:p>
          <a:p>
            <a:pPr lvl="1"/>
            <a:r>
              <a:rPr lang="tr-TR" sz="2000" smtClean="0">
                <a:latin typeface="Arial" charset="0"/>
              </a:rPr>
              <a:t>A)Terapist/danışman anladıklarını kriz içindeki bireylere özetler.</a:t>
            </a:r>
          </a:p>
          <a:p>
            <a:pPr lvl="1"/>
            <a:r>
              <a:rPr lang="tr-TR" sz="2000" smtClean="0">
                <a:latin typeface="Arial" charset="0"/>
              </a:rPr>
              <a:t>B)En önemli sorun nedir ve nereden başlamak gerekir? Sorularına birlikte cevap aranır.</a:t>
            </a:r>
          </a:p>
          <a:p>
            <a:pPr lvl="1"/>
            <a:r>
              <a:rPr lang="tr-TR" sz="2000" smtClean="0">
                <a:latin typeface="Arial" charset="0"/>
              </a:rPr>
              <a:t>C)Birlikte üğzerinde çalışılacak sorun belirlenir.</a:t>
            </a:r>
          </a:p>
          <a:p>
            <a:endParaRPr lang="tr-TR" sz="2000" smtClean="0">
              <a:latin typeface="Arial" charset="0"/>
            </a:endParaRPr>
          </a:p>
          <a:p>
            <a:r>
              <a:rPr lang="tr-TR" sz="2000" smtClean="0">
                <a:latin typeface="Arial" charset="0"/>
              </a:rPr>
              <a:t>3- Anlaşma:</a:t>
            </a:r>
          </a:p>
          <a:p>
            <a:pPr lvl="1"/>
            <a:r>
              <a:rPr lang="tr-TR" sz="2000" smtClean="0">
                <a:latin typeface="Arial" charset="0"/>
              </a:rPr>
              <a:t>Açık ve net bir şekilde3 nasıl çalışılacağına ilişkin bir plan ve çerçeve birlikte tanımlanır. (zamanlama, karşılıklı uyulması gereken kurallar,sorumluluklar, çalışma yöntemi hakkında kısa bilgilendirmeler)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bwMode="auto"/>
        <p:txBody>
          <a:bodyPr wrap="square" numCol="1" anchorCtr="0" compatLnSpc="1">
            <a:prstTxWarp prst="textNoShape">
              <a:avLst/>
            </a:prstTxWarp>
          </a:bodyPr>
          <a:lstStyle/>
          <a:p>
            <a:pPr>
              <a:defRPr/>
            </a:pPr>
            <a:r>
              <a:rPr lang="tr-TR" smtClean="0">
                <a:latin typeface="Arial" charset="0"/>
              </a:rPr>
              <a:t>Koruyucu Ruh Sağlığı Hizmetinde müdahale süreci</a:t>
            </a:r>
          </a:p>
        </p:txBody>
      </p:sp>
      <p:sp>
        <p:nvSpPr>
          <p:cNvPr id="24578" name="Rectangle 3"/>
          <p:cNvSpPr>
            <a:spLocks noGrp="1"/>
          </p:cNvSpPr>
          <p:nvPr>
            <p:ph type="body" idx="1"/>
          </p:nvPr>
        </p:nvSpPr>
        <p:spPr/>
        <p:txBody>
          <a:bodyPr/>
          <a:lstStyle/>
          <a:p>
            <a:endParaRPr lang="tr-TR" sz="2000" smtClean="0">
              <a:latin typeface="Arial" charset="0"/>
            </a:endParaRPr>
          </a:p>
          <a:p>
            <a:r>
              <a:rPr lang="tr-TR" sz="2800" b="1" smtClean="0">
                <a:latin typeface="Arial" charset="0"/>
              </a:rPr>
              <a:t>II) Orta Faz: (2-5. görüşme. İlk görüşme özetlenerek başlanır)</a:t>
            </a:r>
          </a:p>
          <a:p>
            <a:r>
              <a:rPr lang="tr-TR" sz="2000" smtClean="0">
                <a:latin typeface="Arial" charset="0"/>
              </a:rPr>
              <a:t>A)Unutulanlar, son durum ve yakın geçmişle olayın, durumun ilişkileri, bağlantıları üzerinde durulur.</a:t>
            </a:r>
          </a:p>
          <a:p>
            <a:r>
              <a:rPr lang="tr-TR" sz="2000" smtClean="0">
                <a:latin typeface="Arial" charset="0"/>
              </a:rPr>
              <a:t>B)Olayın etkileri üzerinde durulur.Benlik saygısının ne denli zedelendiği araştırılır.</a:t>
            </a:r>
          </a:p>
          <a:p>
            <a:r>
              <a:rPr lang="tr-TR" sz="2000" smtClean="0">
                <a:latin typeface="Arial" charset="0"/>
              </a:rPr>
              <a:t>C) davranışlarda ortaya çıkmış olan değişikliler gözden geçirilir. Fikir birliğinde olunan alanlar hatırlnaır. Geçmişteki sorunlar ve çözümleri üzerinde konuşulur. Bunların etkili etkisiz yönleri üzerinde çalışılır.</a:t>
            </a:r>
          </a:p>
          <a:p>
            <a:r>
              <a:rPr lang="tr-TR" sz="2000" smtClean="0">
                <a:latin typeface="Arial" charset="0"/>
              </a:rPr>
              <a:t>D) Kısa zamanda uygulanabilecek değişimler/eylemler/önlemler hakkında konuşulur. bazı planlar birlikte yapılabilir.</a:t>
            </a:r>
          </a:p>
          <a:p>
            <a:endParaRPr lang="tr-TR" sz="200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p:txBody>
          <a:bodyPr wrap="square" numCol="1" anchorCtr="0" compatLnSpc="1">
            <a:prstTxWarp prst="textNoShape">
              <a:avLst/>
            </a:prstTxWarp>
          </a:bodyPr>
          <a:lstStyle/>
          <a:p>
            <a:pPr>
              <a:defRPr/>
            </a:pPr>
            <a:r>
              <a:rPr lang="tr-TR" smtClean="0">
                <a:latin typeface="Arial" charset="0"/>
              </a:rPr>
              <a:t>Koruyucu Ruh Sağlığı Hizmetinde müdahale süreci</a:t>
            </a:r>
          </a:p>
        </p:txBody>
      </p:sp>
      <p:sp>
        <p:nvSpPr>
          <p:cNvPr id="25602" name="Rectangle 3"/>
          <p:cNvSpPr>
            <a:spLocks noGrp="1"/>
          </p:cNvSpPr>
          <p:nvPr>
            <p:ph type="body" idx="1"/>
          </p:nvPr>
        </p:nvSpPr>
        <p:spPr/>
        <p:txBody>
          <a:bodyPr/>
          <a:lstStyle/>
          <a:p>
            <a:endParaRPr lang="tr-TR" smtClean="0">
              <a:latin typeface="Arial" charset="0"/>
            </a:endParaRPr>
          </a:p>
          <a:p>
            <a:r>
              <a:rPr lang="tr-TR" smtClean="0">
                <a:latin typeface="Arial" charset="0"/>
              </a:rPr>
              <a:t>E)Özellikle geçmişte kullanılmış çözüm yolları ve başarılar analiz edilir. Çözüm yollarının örneklemesi yapılabilir. Benzerlikler kurulabilir.</a:t>
            </a:r>
          </a:p>
          <a:p>
            <a:endParaRPr lang="tr-TR" smtClean="0">
              <a:latin typeface="Arial" charset="0"/>
            </a:endParaRPr>
          </a:p>
          <a:p>
            <a:r>
              <a:rPr lang="tr-TR" smtClean="0">
                <a:latin typeface="Arial" charset="0"/>
              </a:rPr>
              <a:t>F) Krizdeki birey çözüm için cesaretlendirilir. Ancak yapay, sahte ve kışkırtıcı bir dil kullanmaktan kaçınılmalıdır.</a:t>
            </a:r>
          </a:p>
          <a:p>
            <a:endParaRPr lang="tr-TR" smtClean="0">
              <a:latin typeface="Arial" charset="0"/>
            </a:endParaRPr>
          </a:p>
          <a:p>
            <a:r>
              <a:rPr lang="tr-TR" smtClean="0">
                <a:latin typeface="Arial" charset="0"/>
              </a:rPr>
              <a:t>G)Çözümün kişinin kendi dağarcığında, kendi lişki repertuarında olduğu fikri üzerinde çalışılır. Somut adımlar hakkında akıl yürütmeler yapılır.</a:t>
            </a:r>
          </a:p>
          <a:p>
            <a:endParaRPr lang="tr-TR" smtClean="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bwMode="auto"/>
        <p:txBody>
          <a:bodyPr wrap="square" numCol="1" anchorCtr="0" compatLnSpc="1">
            <a:prstTxWarp prst="textNoShape">
              <a:avLst/>
            </a:prstTxWarp>
          </a:bodyPr>
          <a:lstStyle/>
          <a:p>
            <a:pPr>
              <a:defRPr/>
            </a:pPr>
            <a:r>
              <a:rPr lang="tr-TR" smtClean="0">
                <a:latin typeface="Arial" charset="0"/>
              </a:rPr>
              <a:t>Koruyucu Ruh Sağlığı Hizmetinde müdahale süreci</a:t>
            </a:r>
          </a:p>
        </p:txBody>
      </p:sp>
      <p:sp>
        <p:nvSpPr>
          <p:cNvPr id="26626" name="Rectangle 3"/>
          <p:cNvSpPr>
            <a:spLocks noGrp="1"/>
          </p:cNvSpPr>
          <p:nvPr>
            <p:ph type="body" idx="1"/>
          </p:nvPr>
        </p:nvSpPr>
        <p:spPr/>
        <p:txBody>
          <a:bodyPr/>
          <a:lstStyle/>
          <a:p>
            <a:pPr>
              <a:lnSpc>
                <a:spcPct val="65000"/>
              </a:lnSpc>
            </a:pPr>
            <a:endParaRPr lang="tr-TR" sz="1200" smtClean="0">
              <a:latin typeface="Arial" charset="0"/>
            </a:endParaRPr>
          </a:p>
          <a:p>
            <a:pPr>
              <a:lnSpc>
                <a:spcPct val="65000"/>
              </a:lnSpc>
            </a:pPr>
            <a:r>
              <a:rPr lang="tr-TR" sz="1600" b="1" smtClean="0">
                <a:latin typeface="Arial" charset="0"/>
              </a:rPr>
              <a:t>III) Sonuçlandırma (1-2 görüşmede tamamlanır)</a:t>
            </a:r>
          </a:p>
          <a:p>
            <a:pPr lvl="1">
              <a:lnSpc>
                <a:spcPct val="65000"/>
              </a:lnSpc>
            </a:pPr>
            <a:r>
              <a:rPr lang="tr-TR" sz="1600" b="1" smtClean="0">
                <a:latin typeface="Arial" charset="0"/>
              </a:rPr>
              <a:t>1- Karar dönemi</a:t>
            </a:r>
            <a:r>
              <a:rPr lang="tr-TR" sz="1600" smtClean="0">
                <a:latin typeface="Arial" charset="0"/>
              </a:rPr>
              <a:t>: </a:t>
            </a:r>
          </a:p>
          <a:p>
            <a:pPr lvl="1">
              <a:lnSpc>
                <a:spcPct val="65000"/>
              </a:lnSpc>
            </a:pPr>
            <a:r>
              <a:rPr lang="tr-TR" sz="1600" smtClean="0">
                <a:latin typeface="Arial" charset="0"/>
              </a:rPr>
              <a:t>a)geçmiş gözlemler gözden geçirilir.</a:t>
            </a:r>
          </a:p>
          <a:p>
            <a:pPr lvl="1">
              <a:lnSpc>
                <a:spcPct val="65000"/>
              </a:lnSpc>
            </a:pPr>
            <a:r>
              <a:rPr lang="tr-TR" sz="1600" smtClean="0">
                <a:latin typeface="Arial" charset="0"/>
              </a:rPr>
              <a:t>b) Bitirmeye ilişkin dirençler çalışılır.</a:t>
            </a:r>
          </a:p>
          <a:p>
            <a:pPr lvl="4">
              <a:lnSpc>
                <a:spcPct val="65000"/>
              </a:lnSpc>
              <a:buFont typeface="Arial" charset="0"/>
              <a:buNone/>
            </a:pPr>
            <a:r>
              <a:rPr lang="tr-TR" sz="1600" smtClean="0">
                <a:latin typeface="Arial" charset="0"/>
              </a:rPr>
              <a:t>       </a:t>
            </a:r>
            <a:r>
              <a:rPr lang="tr-TR" sz="1600" b="1" smtClean="0">
                <a:latin typeface="Arial" charset="0"/>
              </a:rPr>
              <a:t>2- Değerlendirme, gözden geçirme.</a:t>
            </a:r>
            <a:r>
              <a:rPr lang="tr-TR" sz="1600" smtClean="0">
                <a:latin typeface="Arial" charset="0"/>
              </a:rPr>
              <a:t>	</a:t>
            </a:r>
          </a:p>
          <a:p>
            <a:pPr lvl="4">
              <a:lnSpc>
                <a:spcPct val="65000"/>
              </a:lnSpc>
              <a:buFont typeface="Arial" charset="0"/>
              <a:buNone/>
            </a:pPr>
            <a:r>
              <a:rPr lang="tr-TR" sz="1600" smtClean="0">
                <a:latin typeface="Arial" charset="0"/>
              </a:rPr>
              <a:t>      a) Baştan bu yana kaydedilen gelişmelere bakılır.</a:t>
            </a:r>
          </a:p>
          <a:p>
            <a:pPr lvl="4">
              <a:lnSpc>
                <a:spcPct val="65000"/>
              </a:lnSpc>
              <a:buFont typeface="Arial" charset="0"/>
              <a:buNone/>
            </a:pPr>
            <a:r>
              <a:rPr lang="tr-TR" sz="1600" smtClean="0">
                <a:latin typeface="Arial" charset="0"/>
              </a:rPr>
              <a:t>      b)Ana konu ve etkin yaklaşımlar gözden geçirilir</a:t>
            </a:r>
          </a:p>
          <a:p>
            <a:pPr lvl="4">
              <a:lnSpc>
                <a:spcPct val="65000"/>
              </a:lnSpc>
              <a:buFont typeface="Arial" charset="0"/>
              <a:buNone/>
            </a:pPr>
            <a:r>
              <a:rPr lang="tr-TR" sz="1600" smtClean="0">
                <a:latin typeface="Arial" charset="0"/>
              </a:rPr>
              <a:t>      c)Uygulananlar, ulaşılan amaçlar, uygulama sürecinde olanlar, değişikliler, tanımı yapılamamış</a:t>
            </a:r>
          </a:p>
          <a:p>
            <a:pPr lvl="4">
              <a:lnSpc>
                <a:spcPct val="65000"/>
              </a:lnSpc>
              <a:buFont typeface="Arial" charset="0"/>
              <a:buNone/>
            </a:pPr>
            <a:r>
              <a:rPr lang="tr-TR" sz="1600" smtClean="0">
                <a:latin typeface="Arial" charset="0"/>
              </a:rPr>
              <a:t>         durumlar  konuşulur.</a:t>
            </a:r>
          </a:p>
          <a:p>
            <a:pPr lvl="4">
              <a:lnSpc>
                <a:spcPct val="65000"/>
              </a:lnSpc>
              <a:buFont typeface="Arial" charset="0"/>
              <a:buNone/>
            </a:pPr>
            <a:r>
              <a:rPr lang="tr-TR" sz="1600" smtClean="0">
                <a:latin typeface="Arial" charset="0"/>
              </a:rPr>
              <a:t>       </a:t>
            </a:r>
            <a:r>
              <a:rPr lang="tr-TR" sz="1600" b="1" smtClean="0">
                <a:latin typeface="Arial" charset="0"/>
              </a:rPr>
              <a:t>3- Geleceği Planlama</a:t>
            </a:r>
            <a:r>
              <a:rPr lang="tr-TR" sz="1600" smtClean="0">
                <a:latin typeface="Arial" charset="0"/>
              </a:rPr>
              <a:t>.</a:t>
            </a:r>
          </a:p>
          <a:p>
            <a:pPr lvl="4">
              <a:lnSpc>
                <a:spcPct val="65000"/>
              </a:lnSpc>
              <a:buFont typeface="Arial" charset="0"/>
              <a:buNone/>
            </a:pPr>
            <a:r>
              <a:rPr lang="tr-TR" sz="1600" smtClean="0">
                <a:latin typeface="Arial" charset="0"/>
              </a:rPr>
              <a:t>       a)Şimdiki durum, koşullar, geleceğe ilişkin beklenti ve tahminler, tasarımlar konuşulur.</a:t>
            </a:r>
          </a:p>
          <a:p>
            <a:pPr lvl="4">
              <a:lnSpc>
                <a:spcPct val="65000"/>
              </a:lnSpc>
              <a:buFont typeface="Arial" charset="0"/>
              <a:buNone/>
            </a:pPr>
            <a:r>
              <a:rPr lang="tr-TR" sz="1600" smtClean="0">
                <a:latin typeface="Arial" charset="0"/>
              </a:rPr>
              <a:t>       b) Yaşamda bir  dönem kapanmıştır. Ancak ihtiyaç halinde bu kapının açık olduğu mesajı verilir,oturum ve çalışma tamamlanır.	</a:t>
            </a:r>
          </a:p>
          <a:p>
            <a:pPr lvl="4">
              <a:lnSpc>
                <a:spcPct val="65000"/>
              </a:lnSpc>
              <a:buFont typeface="Arial" charset="0"/>
              <a:buNone/>
            </a:pPr>
            <a:r>
              <a:rPr lang="tr-TR" sz="1600" smtClean="0">
                <a:latin typeface="Arial" charset="0"/>
              </a:rPr>
              <a:t> </a:t>
            </a:r>
          </a:p>
          <a:p>
            <a:pPr lvl="4">
              <a:lnSpc>
                <a:spcPct val="65000"/>
              </a:lnSpc>
              <a:buFont typeface="Arial" charset="0"/>
              <a:buNone/>
            </a:pPr>
            <a:endParaRPr lang="tr-TR" sz="1600" smtClean="0">
              <a:latin typeface="Arial" charset="0"/>
            </a:endParaRPr>
          </a:p>
          <a:p>
            <a:pPr lvl="4">
              <a:lnSpc>
                <a:spcPct val="65000"/>
              </a:lnSpc>
              <a:buFont typeface="Arial" charset="0"/>
              <a:buNone/>
            </a:pPr>
            <a:endParaRPr lang="tr-TR" sz="1600" smtClean="0">
              <a:latin typeface="Arial" charset="0"/>
            </a:endParaRPr>
          </a:p>
          <a:p>
            <a:pPr lvl="4">
              <a:lnSpc>
                <a:spcPct val="65000"/>
              </a:lnSpc>
              <a:buFont typeface="Arial" charset="0"/>
              <a:buNone/>
            </a:pPr>
            <a:endParaRPr lang="tr-TR" sz="1600" smtClean="0">
              <a:latin typeface="Arial" charset="0"/>
            </a:endParaRPr>
          </a:p>
          <a:p>
            <a:pPr lvl="4">
              <a:lnSpc>
                <a:spcPct val="65000"/>
              </a:lnSpc>
              <a:buFont typeface="Arial" charset="0"/>
              <a:buNone/>
            </a:pPr>
            <a:endParaRPr lang="tr-TR" sz="90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smtClean="0"/>
              <a:t>Kriz kavramı, krize müdahale ve koruyucu ruh sağlığındaki yeri.</a:t>
            </a:r>
            <a:endParaRPr lang="tr-TR" dirty="0"/>
          </a:p>
        </p:txBody>
      </p:sp>
      <p:sp>
        <p:nvSpPr>
          <p:cNvPr id="14338" name="İçerik Yer Tutucusu 2"/>
          <p:cNvSpPr>
            <a:spLocks noGrp="1"/>
          </p:cNvSpPr>
          <p:nvPr>
            <p:ph idx="1"/>
          </p:nvPr>
        </p:nvSpPr>
        <p:spPr/>
        <p:txBody>
          <a:bodyPr/>
          <a:lstStyle/>
          <a:p>
            <a:pPr eaLnBrk="1" hangingPunct="1"/>
            <a:endParaRPr lang="tr-TR" b="1" smtClean="0">
              <a:latin typeface="Arial" charset="0"/>
            </a:endParaRPr>
          </a:p>
          <a:p>
            <a:pPr eaLnBrk="1" hangingPunct="1"/>
            <a:r>
              <a:rPr lang="tr-TR" b="1" smtClean="0"/>
              <a:t>«kriz» terimi  pek çok konuda olağandışı bir durumu belirtmek için kullanılır.</a:t>
            </a:r>
          </a:p>
          <a:p>
            <a:pPr eaLnBrk="1" hangingPunct="1"/>
            <a:endParaRPr lang="tr-TR" b="1" smtClean="0">
              <a:latin typeface="Arial" charset="0"/>
            </a:endParaRPr>
          </a:p>
          <a:p>
            <a:pPr eaLnBrk="1" hangingPunct="1"/>
            <a:r>
              <a:rPr lang="tr-TR" b="1" smtClean="0"/>
              <a:t>Duygusal alanda kullanımı ise; bir olay ya da duruma bağlı olarak ortaya çıkan, bireyin başa çıkma becerilerini –geçici olarak- yetersiz kılan yoğun belirsizliğin yaşandığı karmaşık bir dönemi anlatır.</a:t>
            </a:r>
          </a:p>
          <a:p>
            <a:pPr eaLnBrk="1" hangingPunct="1"/>
            <a:endParaRPr lang="tr-TR" b="1" smtClean="0">
              <a:latin typeface="Arial" charset="0"/>
            </a:endParaRPr>
          </a:p>
          <a:p>
            <a:pPr eaLnBrk="1" hangingPunct="1"/>
            <a:r>
              <a:rPr lang="tr-TR" b="1" smtClean="0"/>
              <a:t>Her insan için kriz denebilecek etkiler yaratan yaşam olayları vardır. Bu dönemler sorunların üstesinden gelemediğimizi hissettiğimiz zamanlardır.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Kriz kavramı, krize müdahale ve koruyucu ruh sağlığındaki yeri.</a:t>
            </a:r>
          </a:p>
        </p:txBody>
      </p:sp>
      <p:sp>
        <p:nvSpPr>
          <p:cNvPr id="3" name="İçerik Yer Tutucusu 2"/>
          <p:cNvSpPr>
            <a:spLocks noGrp="1"/>
          </p:cNvSpPr>
          <p:nvPr>
            <p:ph idx="1"/>
          </p:nvPr>
        </p:nvSpPr>
        <p:spPr>
          <a:xfrm>
            <a:off x="676656" y="2011680"/>
            <a:ext cx="10753725" cy="3766185"/>
          </a:xfrm>
        </p:spPr>
        <p:txBody>
          <a:bodyPr rtlCol="0">
            <a:normAutofit lnSpcReduction="10000"/>
          </a:bodyPr>
          <a:lstStyle/>
          <a:p>
            <a:pPr marL="91440" indent="-91440" eaLnBrk="1" fontAlgn="auto" hangingPunct="1">
              <a:spcAft>
                <a:spcPts val="0"/>
              </a:spcAft>
              <a:buFont typeface="Arial" pitchFamily="34" charset="0"/>
              <a:buChar char=" "/>
              <a:defRPr/>
            </a:pPr>
            <a:r>
              <a:rPr lang="tr-TR" dirty="0" smtClean="0">
                <a:solidFill>
                  <a:schemeClr val="tx1">
                    <a:lumMod val="85000"/>
                    <a:lumOff val="15000"/>
                  </a:schemeClr>
                </a:solidFill>
              </a:rPr>
              <a:t>İnsan yaşamında hastalık ölüm ve ayrılık gibi değişik düzeylerde fırtınalı dönemler vardır. Yaşamı alt üst eden böyle dönemlere verilen tepkiler ve uyum kapasitesi kişiden kişiye değişir. % 10 oranına denk düşen bir grup insanda bu dönemleri sağlıklı bir şekilde atlatılamadığı saptanmıştır. (Sayıl,2000)</a:t>
            </a:r>
          </a:p>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 Bu grupta yar alan insanlarda;</a:t>
            </a:r>
          </a:p>
          <a:p>
            <a:pPr marL="548640" lvl="2" indent="-548640" eaLnBrk="1" fontAlgn="auto" hangingPunct="1">
              <a:spcAft>
                <a:spcPts val="0"/>
              </a:spcAft>
              <a:buFont typeface="Wingdings" panose="05000000000000000000" pitchFamily="2" charset="2"/>
              <a:buChar char="§"/>
              <a:defRPr/>
            </a:pPr>
            <a:r>
              <a:rPr lang="tr-TR" dirty="0" err="1" smtClean="0">
                <a:solidFill>
                  <a:schemeClr val="tx1">
                    <a:lumMod val="85000"/>
                    <a:lumOff val="15000"/>
                  </a:schemeClr>
                </a:solidFill>
              </a:rPr>
              <a:t>Yetresizlik</a:t>
            </a:r>
            <a:r>
              <a:rPr lang="tr-TR" dirty="0" smtClean="0">
                <a:solidFill>
                  <a:schemeClr val="tx1">
                    <a:lumMod val="85000"/>
                    <a:lumOff val="15000"/>
                  </a:schemeClr>
                </a:solidFill>
              </a:rPr>
              <a:t> hisleri</a:t>
            </a:r>
          </a:p>
          <a:p>
            <a:pPr marL="548640" lvl="2" indent="-548640" eaLnBrk="1" fontAlgn="auto" hangingPunct="1">
              <a:spcAft>
                <a:spcPts val="0"/>
              </a:spcAft>
              <a:buFont typeface="Wingdings" panose="05000000000000000000" pitchFamily="2" charset="2"/>
              <a:buChar char="§"/>
              <a:defRPr/>
            </a:pPr>
            <a:r>
              <a:rPr lang="tr-TR" dirty="0" smtClean="0">
                <a:solidFill>
                  <a:schemeClr val="tx1">
                    <a:lumMod val="85000"/>
                    <a:lumOff val="15000"/>
                  </a:schemeClr>
                </a:solidFill>
              </a:rPr>
              <a:t>Bildiği çözüm yollarını kullanamama</a:t>
            </a:r>
          </a:p>
          <a:p>
            <a:pPr marL="548640" lvl="2" indent="-548640" eaLnBrk="1" fontAlgn="auto" hangingPunct="1">
              <a:spcAft>
                <a:spcPts val="0"/>
              </a:spcAft>
              <a:buFont typeface="Wingdings" panose="05000000000000000000" pitchFamily="2" charset="2"/>
              <a:buChar char="§"/>
              <a:defRPr/>
            </a:pPr>
            <a:r>
              <a:rPr lang="tr-TR" dirty="0" smtClean="0">
                <a:solidFill>
                  <a:schemeClr val="tx1">
                    <a:lumMod val="85000"/>
                    <a:lumOff val="15000"/>
                  </a:schemeClr>
                </a:solidFill>
              </a:rPr>
              <a:t>Süregelen yaşamın alt üst olması hali</a:t>
            </a:r>
          </a:p>
          <a:p>
            <a:pPr marL="548640" lvl="2" indent="-548640" eaLnBrk="1" fontAlgn="auto" hangingPunct="1">
              <a:spcAft>
                <a:spcPts val="0"/>
              </a:spcAft>
              <a:buFont typeface="Wingdings" panose="05000000000000000000" pitchFamily="2" charset="2"/>
              <a:buChar char="§"/>
              <a:defRPr/>
            </a:pPr>
            <a:r>
              <a:rPr lang="tr-TR" dirty="0" smtClean="0">
                <a:solidFill>
                  <a:schemeClr val="tx1">
                    <a:lumMod val="85000"/>
                    <a:lumOff val="15000"/>
                  </a:schemeClr>
                </a:solidFill>
              </a:rPr>
              <a:t>Çaresizlik </a:t>
            </a:r>
            <a:r>
              <a:rPr lang="tr-TR" dirty="0" err="1" smtClean="0">
                <a:solidFill>
                  <a:schemeClr val="tx1">
                    <a:lumMod val="85000"/>
                    <a:lumOff val="15000"/>
                  </a:schemeClr>
                </a:solidFill>
              </a:rPr>
              <a:t>duguları</a:t>
            </a:r>
            <a:endParaRPr lang="tr-TR" dirty="0" smtClean="0">
              <a:solidFill>
                <a:schemeClr val="tx1">
                  <a:lumMod val="85000"/>
                  <a:lumOff val="15000"/>
                </a:schemeClr>
              </a:solidFill>
            </a:endParaRPr>
          </a:p>
          <a:p>
            <a:pPr marL="548640" lvl="2" indent="-548640" eaLnBrk="1" fontAlgn="auto" hangingPunct="1">
              <a:spcAft>
                <a:spcPts val="0"/>
              </a:spcAft>
              <a:buFont typeface="Wingdings" panose="05000000000000000000" pitchFamily="2" charset="2"/>
              <a:buChar char="§"/>
              <a:defRPr/>
            </a:pPr>
            <a:r>
              <a:rPr lang="tr-TR" dirty="0" smtClean="0">
                <a:solidFill>
                  <a:schemeClr val="tx1">
                    <a:lumMod val="85000"/>
                    <a:lumOff val="15000"/>
                  </a:schemeClr>
                </a:solidFill>
              </a:rPr>
              <a:t>Korku</a:t>
            </a:r>
          </a:p>
          <a:p>
            <a:pPr marL="548640" lvl="2" indent="-548640" eaLnBrk="1" fontAlgn="auto" hangingPunct="1">
              <a:spcAft>
                <a:spcPts val="0"/>
              </a:spcAft>
              <a:buFont typeface="Wingdings" panose="05000000000000000000" pitchFamily="2" charset="2"/>
              <a:buChar char="§"/>
              <a:defRPr/>
            </a:pPr>
            <a:r>
              <a:rPr lang="tr-TR" dirty="0" err="1" smtClean="0">
                <a:solidFill>
                  <a:schemeClr val="tx1">
                    <a:lumMod val="85000"/>
                    <a:lumOff val="15000"/>
                  </a:schemeClr>
                </a:solidFill>
              </a:rPr>
              <a:t>Geleceğa</a:t>
            </a:r>
            <a:r>
              <a:rPr lang="tr-TR" dirty="0" smtClean="0">
                <a:solidFill>
                  <a:schemeClr val="tx1">
                    <a:lumMod val="85000"/>
                    <a:lumOff val="15000"/>
                  </a:schemeClr>
                </a:solidFill>
              </a:rPr>
              <a:t> ilişkin umutsuzluk</a:t>
            </a:r>
          </a:p>
          <a:p>
            <a:pPr lvl="5">
              <a:buFont typeface="Wingdings" panose="05000000000000000000" pitchFamily="2" charset="2"/>
              <a:buChar char="q"/>
              <a:defRPr/>
            </a:pPr>
            <a:r>
              <a:rPr lang="tr-TR" b="1" dirty="0" smtClean="0"/>
              <a:t>Bu durumda hisseden insanlara uygulanan </a:t>
            </a:r>
            <a:r>
              <a:rPr lang="tr-TR" b="1" dirty="0" err="1" smtClean="0"/>
              <a:t>terapötik</a:t>
            </a:r>
            <a:r>
              <a:rPr lang="tr-TR" b="1" dirty="0" smtClean="0"/>
              <a:t> müdahale, krize müdahaledir.</a:t>
            </a:r>
          </a:p>
          <a:p>
            <a:pPr marL="0" lvl="4" indent="0" eaLnBrk="1" fontAlgn="auto" hangingPunct="1">
              <a:spcAft>
                <a:spcPts val="0"/>
              </a:spcAft>
              <a:buFont typeface="Arial" pitchFamily="34" charset="0"/>
              <a:buNone/>
              <a:defRPr/>
            </a:pPr>
            <a:endParaRPr lang="tr-TR" dirty="0" smtClean="0">
              <a:solidFill>
                <a:schemeClr val="tx1">
                  <a:lumMod val="85000"/>
                  <a:lumOff val="15000"/>
                </a:schemeClr>
              </a:solidFill>
            </a:endParaRPr>
          </a:p>
          <a:p>
            <a:pPr marL="91440" indent="-91440" eaLnBrk="1" fontAlgn="auto" hangingPunct="1">
              <a:spcAft>
                <a:spcPts val="0"/>
              </a:spcAft>
              <a:buFont typeface="Arial" pitchFamily="34" charset="0"/>
              <a:buChar char=" "/>
              <a:defRPr/>
            </a:pPr>
            <a:endParaRPr lang="tr-TR" dirty="0" smtClean="0">
              <a:solidFill>
                <a:schemeClr val="tx1">
                  <a:lumMod val="85000"/>
                  <a:lumOff val="15000"/>
                </a:schemeClr>
              </a:solidFill>
            </a:endParaRPr>
          </a:p>
          <a:p>
            <a:pPr marL="91440" indent="-91440" eaLnBrk="1" fontAlgn="auto" hangingPunct="1">
              <a:spcAft>
                <a:spcPts val="0"/>
              </a:spcAft>
              <a:buFont typeface="Arial" pitchFamily="34" charset="0"/>
              <a:buChar char=" "/>
              <a:defRPr/>
            </a:pPr>
            <a:endParaRPr lang="tr-TR"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Kriz kavramı, krize müdahale ve koruyucu ruh sağlığındaki yeri.</a:t>
            </a:r>
          </a:p>
        </p:txBody>
      </p:sp>
      <p:sp>
        <p:nvSpPr>
          <p:cNvPr id="16386" name="İçerik Yer Tutucusu 2"/>
          <p:cNvSpPr>
            <a:spLocks noGrp="1"/>
          </p:cNvSpPr>
          <p:nvPr>
            <p:ph idx="1"/>
          </p:nvPr>
        </p:nvSpPr>
        <p:spPr/>
        <p:txBody>
          <a:bodyPr/>
          <a:lstStyle/>
          <a:p>
            <a:pPr eaLnBrk="1" hangingPunct="1">
              <a:buFont typeface="Wingdings" pitchFamily="2" charset="2"/>
              <a:buChar char="q"/>
            </a:pPr>
            <a:r>
              <a:rPr lang="tr-TR" smtClean="0"/>
              <a:t>Kriz çeşitli duygusal zorlanmalar sonunda meydana gelen akut ve süresi sınırlı bir denge bozukluğudur. Emosyonel(heyecansal) denge bozulmuştur. Kişisel iyilik hali ortadan kalkmış, tehlikede hissetme durumunun yaşandığı bir denge bozukluğudur.</a:t>
            </a:r>
          </a:p>
          <a:p>
            <a:pPr eaLnBrk="1" hangingPunct="1">
              <a:buFont typeface="Wingdings" pitchFamily="2" charset="2"/>
              <a:buChar char="q"/>
            </a:pPr>
            <a:r>
              <a:rPr lang="tr-TR" smtClean="0"/>
              <a:t>Bu durumun iç dünyadaki karşılığı; anxiete, gerilim, suçluluk duyguları, öfkedir.</a:t>
            </a:r>
          </a:p>
          <a:p>
            <a:pPr eaLnBrk="1" hangingPunct="1">
              <a:buFont typeface="Wingdings" pitchFamily="2" charset="2"/>
              <a:buChar char="q"/>
            </a:pPr>
            <a:r>
              <a:rPr lang="tr-TR" smtClean="0"/>
              <a:t>Davranışa yansıyan özellikler; Saldırgan, yıkıcı davranışlar, ajitasyon (huzursuz ve yerinde duramama) hali, hatta cinayete kadar gidebilen dezorganizason ile kendini gösterir.</a:t>
            </a:r>
          </a:p>
          <a:p>
            <a:pPr eaLnBrk="1" hangingPunct="1">
              <a:buFont typeface="Wingdings" pitchFamily="2" charset="2"/>
              <a:buChar char="q"/>
            </a:pPr>
            <a:r>
              <a:rPr lang="tr-TR" smtClean="0"/>
              <a:t>Kriz nedeni bir tehlike ise yüksek oranda anksiyete görülür.</a:t>
            </a:r>
          </a:p>
          <a:p>
            <a:pPr eaLnBrk="1" hangingPunct="1">
              <a:buFont typeface="Wingdings" pitchFamily="2" charset="2"/>
              <a:buChar char="q"/>
            </a:pPr>
            <a:r>
              <a:rPr lang="tr-TR" smtClean="0"/>
              <a:t>Krizin kaynağı kayıp ise depresif belirtiler ve yas görülür.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Kriz kavramı, krize müdahale ve koruyucu ruh sağlığındaki yeri.</a:t>
            </a:r>
          </a:p>
        </p:txBody>
      </p:sp>
      <p:sp>
        <p:nvSpPr>
          <p:cNvPr id="17410" name="İçerik Yer Tutucusu 2"/>
          <p:cNvSpPr>
            <a:spLocks noGrp="1"/>
          </p:cNvSpPr>
          <p:nvPr>
            <p:ph idx="1"/>
          </p:nvPr>
        </p:nvSpPr>
        <p:spPr/>
        <p:txBody>
          <a:bodyPr/>
          <a:lstStyle/>
          <a:p>
            <a:pPr eaLnBrk="1" hangingPunct="1">
              <a:buFont typeface="Wingdings" pitchFamily="2" charset="2"/>
              <a:buChar char="q"/>
            </a:pPr>
            <a:endParaRPr lang="tr-TR" smtClean="0"/>
          </a:p>
          <a:p>
            <a:pPr eaLnBrk="1" hangingPunct="1">
              <a:buFont typeface="Wingdings" pitchFamily="2" charset="2"/>
              <a:buChar char="q"/>
            </a:pPr>
            <a:endParaRPr lang="tr-TR" smtClean="0"/>
          </a:p>
          <a:p>
            <a:pPr eaLnBrk="1" hangingPunct="1">
              <a:buFont typeface="Wingdings" pitchFamily="2" charset="2"/>
              <a:buChar char="q"/>
            </a:pPr>
            <a:r>
              <a:rPr lang="tr-TR" smtClean="0"/>
              <a:t>Kriz ve krize müdahale süreci belirli bir zman içinde devam eder ve sonra yaşamın normal akışına dönülür. </a:t>
            </a:r>
          </a:p>
          <a:p>
            <a:pPr eaLnBrk="1" hangingPunct="1">
              <a:buFont typeface="Wingdings" pitchFamily="2" charset="2"/>
              <a:buChar char="q"/>
            </a:pPr>
            <a:r>
              <a:rPr lang="tr-TR" smtClean="0"/>
              <a:t>Kendiliğinden veya müdahale ile düzelmenin olamadığı durumlarda psikiyatrik patolojik bozulmalar oluşabilir.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bwMode="auto"/>
        <p:txBody>
          <a:bodyPr wrap="square" numCol="1" anchorCtr="0" compatLnSpc="1">
            <a:prstTxWarp prst="textNoShape">
              <a:avLst/>
            </a:prstTxWarp>
          </a:bodyPr>
          <a:lstStyle/>
          <a:p>
            <a:pPr eaLnBrk="1" hangingPunct="1"/>
            <a:r>
              <a:rPr lang="tr-TR" smtClean="0"/>
              <a:t>Kriz kavramı, krize müdahale ve koruyucu ruh sağlığındaki yeri.</a:t>
            </a:r>
          </a:p>
        </p:txBody>
      </p:sp>
      <p:sp>
        <p:nvSpPr>
          <p:cNvPr id="18434" name="İçerik Yer Tutucusu 2"/>
          <p:cNvSpPr>
            <a:spLocks noGrp="1"/>
          </p:cNvSpPr>
          <p:nvPr>
            <p:ph idx="1"/>
          </p:nvPr>
        </p:nvSpPr>
        <p:spPr>
          <a:xfrm>
            <a:off x="676275" y="2301875"/>
            <a:ext cx="10753725" cy="3767138"/>
          </a:xfrm>
        </p:spPr>
        <p:txBody>
          <a:bodyPr/>
          <a:lstStyle/>
          <a:p>
            <a:pPr eaLnBrk="1" hangingPunct="1">
              <a:buFont typeface="Wingdings" pitchFamily="2" charset="2"/>
              <a:buChar char="§"/>
            </a:pPr>
            <a:r>
              <a:rPr lang="tr-TR" smtClean="0"/>
              <a:t>Psikoloji/ psikiyatri alanında kriz kavramı ikinci dünya savaşı sonrasında gündeme gelmiştir. Kriz terimi bugünkü anlamıyla 1970’de Hinsie ve Compbell’in piskiyatri sözlüğünde yer almıştır.</a:t>
            </a:r>
          </a:p>
          <a:p>
            <a:pPr eaLnBrk="1" hangingPunct="1">
              <a:buFont typeface="Wingdings" pitchFamily="2" charset="2"/>
              <a:buChar char="§"/>
            </a:pPr>
            <a:r>
              <a:rPr lang="tr-TR" smtClean="0"/>
              <a:t>Freud ve psikanalizin zorlayıcı yaşam olaylarının ruhsal mekanizma üzerindeki etkileri hakkında düşündükleri ve yazdıkları dışında bu tarihlere kadar kriz ve yas süreçleri ele alınmamıştı.</a:t>
            </a:r>
          </a:p>
          <a:p>
            <a:pPr eaLnBrk="1" hangingPunct="1">
              <a:buFont typeface="Wingdings" pitchFamily="2" charset="2"/>
              <a:buChar char="§"/>
            </a:pPr>
            <a:r>
              <a:rPr lang="tr-TR" smtClean="0"/>
              <a:t>Bugünkü anlamı ile ele alış Eric Lindeman ile başlamıştır.</a:t>
            </a:r>
          </a:p>
          <a:p>
            <a:pPr lvl="2" eaLnBrk="1" hangingPunct="1">
              <a:buFont typeface="Wingdings" pitchFamily="2" charset="2"/>
              <a:buChar char="§"/>
            </a:pPr>
            <a:r>
              <a:rPr lang="tr-TR" smtClean="0"/>
              <a:t>Kayıp hakkında yas sürecini kabul ile yaşayabilenler patolojik durumlara düşmezler</a:t>
            </a:r>
          </a:p>
          <a:p>
            <a:pPr lvl="2" eaLnBrk="1" hangingPunct="1">
              <a:buFont typeface="Wingdings" pitchFamily="2" charset="2"/>
              <a:buChar char="§"/>
            </a:pPr>
            <a:r>
              <a:rPr lang="tr-TR" smtClean="0"/>
              <a:t>Kayıp sürecinin işlenmesi /çalışlması kişilk örüntülerinin değişip gelişmesi için fırsat yaratabilir.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Kriz kavramı, krize müdahale ve koruyucu ruh sağlığındaki yeri.</a:t>
            </a:r>
          </a:p>
        </p:txBody>
      </p:sp>
      <p:sp>
        <p:nvSpPr>
          <p:cNvPr id="3" name="İçerik Yer Tutucusu 2"/>
          <p:cNvSpPr>
            <a:spLocks noGrp="1"/>
          </p:cNvSpPr>
          <p:nvPr>
            <p:ph idx="1"/>
          </p:nvPr>
        </p:nvSpPr>
        <p:spPr/>
        <p:txBody>
          <a:bodyPr rtlCol="0">
            <a:normAutofit lnSpcReduction="10000"/>
          </a:bodyPr>
          <a:lstStyle/>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Kriz yaşantıları sadece ölüm /kayıp/tehlike  ile sınırlı değil, daha basit ve sıradan görünen durumlar için de tanımlanabilmektedir.</a:t>
            </a:r>
          </a:p>
          <a:p>
            <a:pPr marL="91440" indent="-91440" eaLnBrk="1" fontAlgn="auto" hangingPunct="1">
              <a:spcAft>
                <a:spcPts val="0"/>
              </a:spcAft>
              <a:buFont typeface="Wingdings" panose="05000000000000000000" pitchFamily="2" charset="2"/>
              <a:buChar char="q"/>
              <a:defRPr/>
            </a:pPr>
            <a:endParaRPr lang="tr-TR" dirty="0">
              <a:solidFill>
                <a:schemeClr val="tx1">
                  <a:lumMod val="85000"/>
                  <a:lumOff val="15000"/>
                </a:schemeClr>
              </a:solidFill>
            </a:endParaRPr>
          </a:p>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Evlenme, doğum, yer değiştirme, göç, gibi durumlar da kriz yaşantısına </a:t>
            </a:r>
            <a:r>
              <a:rPr lang="tr-TR" dirty="0" err="1" smtClean="0">
                <a:solidFill>
                  <a:schemeClr val="tx1">
                    <a:lumMod val="85000"/>
                    <a:lumOff val="15000"/>
                  </a:schemeClr>
                </a:solidFill>
              </a:rPr>
              <a:t>yolaçabilir</a:t>
            </a:r>
            <a:r>
              <a:rPr lang="tr-TR" dirty="0" smtClean="0">
                <a:solidFill>
                  <a:schemeClr val="tx1">
                    <a:lumMod val="85000"/>
                    <a:lumOff val="15000"/>
                  </a:schemeClr>
                </a:solidFill>
              </a:rPr>
              <a:t>.</a:t>
            </a:r>
          </a:p>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Asıl olan yeni durumla nasıl bir uyum içinde olunacağına ilişkin bir bocalamadır.</a:t>
            </a:r>
          </a:p>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Yeni duruma adaptasyon, kişilik yapısı ve psişik güç ile orantılı olarak değişmektedir.</a:t>
            </a:r>
            <a:endParaRPr lang="tr-TR" dirty="0">
              <a:solidFill>
                <a:schemeClr val="tx1">
                  <a:lumMod val="85000"/>
                  <a:lumOff val="15000"/>
                </a:schemeClr>
              </a:solidFill>
            </a:endParaRPr>
          </a:p>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Sağlam ve güçlü bir ego gelişimi </a:t>
            </a:r>
            <a:r>
              <a:rPr lang="tr-TR" dirty="0" err="1" smtClean="0">
                <a:solidFill>
                  <a:schemeClr val="tx1">
                    <a:lumMod val="85000"/>
                    <a:lumOff val="15000"/>
                  </a:schemeClr>
                </a:solidFill>
              </a:rPr>
              <a:t>adaptif</a:t>
            </a:r>
            <a:r>
              <a:rPr lang="tr-TR" dirty="0" smtClean="0">
                <a:solidFill>
                  <a:schemeClr val="tx1">
                    <a:lumMod val="85000"/>
                    <a:lumOff val="15000"/>
                  </a:schemeClr>
                </a:solidFill>
              </a:rPr>
              <a:t> savunmalara başvurmayı sağlar</a:t>
            </a:r>
          </a:p>
          <a:p>
            <a:pPr marL="91440" indent="-91440" eaLnBrk="1" fontAlgn="auto" hangingPunct="1">
              <a:spcAft>
                <a:spcPts val="0"/>
              </a:spcAft>
              <a:buFont typeface="Wingdings" panose="05000000000000000000" pitchFamily="2" charset="2"/>
              <a:buChar char="q"/>
              <a:defRPr/>
            </a:pPr>
            <a:r>
              <a:rPr lang="tr-TR" dirty="0" smtClean="0">
                <a:solidFill>
                  <a:schemeClr val="tx1">
                    <a:lumMod val="85000"/>
                    <a:lumOff val="15000"/>
                  </a:schemeClr>
                </a:solidFill>
              </a:rPr>
              <a:t>Zayıf güçsüz bir ego </a:t>
            </a:r>
            <a:r>
              <a:rPr lang="tr-TR" dirty="0" err="1" smtClean="0">
                <a:solidFill>
                  <a:schemeClr val="tx1">
                    <a:lumMod val="85000"/>
                    <a:lumOff val="15000"/>
                  </a:schemeClr>
                </a:solidFill>
              </a:rPr>
              <a:t>adaptif</a:t>
            </a:r>
            <a:r>
              <a:rPr lang="tr-TR" dirty="0" smtClean="0">
                <a:solidFill>
                  <a:schemeClr val="tx1">
                    <a:lumMod val="85000"/>
                    <a:lumOff val="15000"/>
                  </a:schemeClr>
                </a:solidFill>
              </a:rPr>
              <a:t> olmayan, hatta adaptasyonu bozucu savunmalara yol açar. Psikiyatrik bozukluğun gelişmesine sebep olan tablo böyle ortaya çıkar.</a:t>
            </a:r>
            <a:endParaRPr lang="tr-TR" dirty="0">
              <a:solidFill>
                <a:schemeClr val="tx1">
                  <a:lumMod val="85000"/>
                  <a:lumOff val="1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r>
              <a:rPr lang="tr-TR" dirty="0"/>
              <a:t>Kriz kavramı, krize müdahale ve koruyucu ruh sağlığındaki yeri.</a:t>
            </a:r>
          </a:p>
        </p:txBody>
      </p:sp>
      <p:sp>
        <p:nvSpPr>
          <p:cNvPr id="20482" name="İçerik Yer Tutucusu 2"/>
          <p:cNvSpPr>
            <a:spLocks noGrp="1"/>
          </p:cNvSpPr>
          <p:nvPr>
            <p:ph idx="1"/>
          </p:nvPr>
        </p:nvSpPr>
        <p:spPr/>
        <p:txBody>
          <a:bodyPr/>
          <a:lstStyle/>
          <a:p>
            <a:pPr eaLnBrk="1" hangingPunct="1">
              <a:buFont typeface="Wingdings" pitchFamily="2" charset="2"/>
              <a:buChar char="q"/>
            </a:pPr>
            <a:r>
              <a:rPr lang="tr-TR" b="1" smtClean="0"/>
              <a:t>Caplan’a göre kriz iç ve dış dünya ararsındaki psikolojik/biyolojik homeostatik dengeyi bozmuş ise yaşamı yeniden denge durumuna sokma çabası 1-5 hafta arasında bir zamanı kapsar.</a:t>
            </a:r>
            <a:endParaRPr lang="tr-TR" b="1" smtClean="0">
              <a:latin typeface="Arial" charset="0"/>
            </a:endParaRPr>
          </a:p>
          <a:p>
            <a:pPr eaLnBrk="1" hangingPunct="1">
              <a:buFont typeface="Wingdings" pitchFamily="2" charset="2"/>
              <a:buChar char="q"/>
            </a:pPr>
            <a:r>
              <a:rPr lang="tr-TR" smtClean="0">
                <a:latin typeface="Arial" charset="0"/>
              </a:rPr>
              <a:t>Rapoport’a göre de kriz kendini tehlikede hissediş ve kararlı denge durumunun bozulmasıdır. Dengeyi yeniden sağlamada kişinin alışageldiği problem çözme yolaarının yeterli olmadığını yaşadığı durumdur.</a:t>
            </a:r>
          </a:p>
          <a:p>
            <a:pPr eaLnBrk="1" hangingPunct="1">
              <a:buFont typeface="Wingdings" pitchFamily="2" charset="2"/>
              <a:buChar char="q"/>
            </a:pPr>
            <a:r>
              <a:rPr lang="tr-TR" smtClean="0">
                <a:latin typeface="Arial" charset="0"/>
              </a:rPr>
              <a:t>Kriz kavramı ile ilgili bütün çalışmacıların ortaklaştığı düşünce; kriz sürecinin bazı evrelerle tanımlanabilmesidir.</a:t>
            </a:r>
          </a:p>
          <a:p>
            <a:pPr eaLnBrk="1" hangingPunct="1">
              <a:buFont typeface="Wingdings" pitchFamily="2" charset="2"/>
              <a:buChar char="q"/>
            </a:pPr>
            <a:endParaRPr lang="tr-TR" smtClean="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p:txBody>
          <a:bodyPr wrap="square" numCol="1" anchorCtr="0" compatLnSpc="1">
            <a:prstTxWarp prst="textNoShape">
              <a:avLst/>
            </a:prstTxWarp>
          </a:bodyPr>
          <a:lstStyle/>
          <a:p>
            <a:pPr eaLnBrk="1" hangingPunct="1">
              <a:defRPr/>
            </a:pPr>
            <a:r>
              <a:rPr lang="tr-TR" smtClean="0"/>
              <a:t>Kriz kavramı, krize müdahale ve koruyucu ruh sağlığındaki yeri.</a:t>
            </a:r>
          </a:p>
        </p:txBody>
      </p:sp>
      <p:sp>
        <p:nvSpPr>
          <p:cNvPr id="21506" name="Rectangle 3"/>
          <p:cNvSpPr>
            <a:spLocks noGrp="1"/>
          </p:cNvSpPr>
          <p:nvPr>
            <p:ph type="body" idx="1"/>
          </p:nvPr>
        </p:nvSpPr>
        <p:spPr/>
        <p:txBody>
          <a:bodyPr/>
          <a:lstStyle/>
          <a:p>
            <a:pPr eaLnBrk="1" hangingPunct="1">
              <a:buFont typeface="Arial" charset="0"/>
              <a:buNone/>
            </a:pPr>
            <a:endParaRPr lang="tr-TR" smtClean="0">
              <a:latin typeface="Arial" charset="0"/>
            </a:endParaRPr>
          </a:p>
          <a:p>
            <a:pPr eaLnBrk="1" hangingPunct="1">
              <a:buFont typeface="Arial" charset="0"/>
              <a:buNone/>
            </a:pPr>
            <a:r>
              <a:rPr lang="tr-TR" smtClean="0">
                <a:latin typeface="Arial" charset="0"/>
              </a:rPr>
              <a:t>1-Genellikle başlangıç evresi.şok edici bir duruma maruz kalma ile ortaya çıkan hareketsizlik, blokaj</a:t>
            </a:r>
          </a:p>
          <a:p>
            <a:pPr eaLnBrk="1" hangingPunct="1"/>
            <a:r>
              <a:rPr lang="tr-TR" smtClean="0">
                <a:latin typeface="Arial" charset="0"/>
              </a:rPr>
              <a:t>2-Gerçekle yüzleşme, zorlanma, konfüzyon, dezoryantasyon,çaresizlik, çökme. , dağılma</a:t>
            </a:r>
          </a:p>
          <a:p>
            <a:pPr eaLnBrk="1" hangingPunct="1"/>
            <a:r>
              <a:rPr lang="tr-TR" smtClean="0">
                <a:latin typeface="Arial" charset="0"/>
              </a:rPr>
              <a:t>3-Başa çıkma denemeleri/becerileriyle krizden kurtulma çabası.</a:t>
            </a:r>
          </a:p>
          <a:p>
            <a:pPr eaLnBrk="1" hangingPunct="1"/>
            <a:endParaRPr lang="tr-TR" smtClean="0">
              <a:latin typeface="Arial" charset="0"/>
            </a:endParaRPr>
          </a:p>
          <a:p>
            <a:pPr eaLnBrk="1" hangingPunct="1">
              <a:buFont typeface="Arial" charset="0"/>
              <a:buNone/>
            </a:pPr>
            <a:endParaRPr lang="tr-TR" smtClean="0">
              <a:latin typeface="Arial" charset="0"/>
            </a:endParaRPr>
          </a:p>
        </p:txBody>
      </p:sp>
    </p:spTree>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TM03457491[[fn=Büyük Şehir]]</Template>
  <TotalTime>703</TotalTime>
  <Words>1027</Words>
  <Application>Microsoft Office PowerPoint</Application>
  <PresentationFormat>Özel</PresentationFormat>
  <Paragraphs>101</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Metropolitan</vt:lpstr>
      <vt:lpstr>Kriz ve Krize Müdahale</vt:lpstr>
      <vt:lpstr>Kriz kavramı, krize müdahale ve koruyucu ruh sağlığındaki yeri.</vt:lpstr>
      <vt:lpstr>Kriz kavramı, krize müdahale ve koruyucu ruh sağlığındaki yeri.</vt:lpstr>
      <vt:lpstr>Kriz kavramı, krize müdahale ve koruyucu ruh sağlığındaki yeri.</vt:lpstr>
      <vt:lpstr>Kriz kavramı, krize müdahale ve koruyucu ruh sağlığındaki yeri.</vt:lpstr>
      <vt:lpstr>Kriz kavramı, krize müdahale ve koruyucu ruh sağlığındaki yeri.</vt:lpstr>
      <vt:lpstr>Kriz kavramı, krize müdahale ve koruyucu ruh sağlığındaki yeri.</vt:lpstr>
      <vt:lpstr>Kriz kavramı, krize müdahale ve koruyucu ruh sağlığındaki yeri.</vt:lpstr>
      <vt:lpstr>Kriz kavramı, krize müdahale ve koruyucu ruh sağlığındaki yeri.</vt:lpstr>
      <vt:lpstr>Koruyucu Ruh Sağlığı Hizmetinde müdahale süreci</vt:lpstr>
      <vt:lpstr>Koruyucu Ruh Sağlığı Hizmetinde müdahale süreci</vt:lpstr>
      <vt:lpstr>Koruyucu Ruh Sağlığı Hizmetinde müdahale süreci</vt:lpstr>
      <vt:lpstr>Koruyucu Ruh Sağlığı Hizmetinde müdahale süreci</vt:lpstr>
      <vt:lpstr>Koruyucu Ruh Sağlığı Hizmetinde müdahale süreci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 ve Krize Müdahale</dc:title>
  <dc:creator>user</dc:creator>
  <cp:lastModifiedBy>müdür yardımcısı</cp:lastModifiedBy>
  <cp:revision>18</cp:revision>
  <dcterms:created xsi:type="dcterms:W3CDTF">2016-03-03T09:57:57Z</dcterms:created>
  <dcterms:modified xsi:type="dcterms:W3CDTF">2016-03-18T14:13:47Z</dcterms:modified>
</cp:coreProperties>
</file>