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sldIdLst>
    <p:sldId id="256" r:id="rId2"/>
    <p:sldId id="310" r:id="rId3"/>
    <p:sldId id="313" r:id="rId4"/>
    <p:sldId id="339" r:id="rId5"/>
    <p:sldId id="340" r:id="rId6"/>
    <p:sldId id="341" r:id="rId7"/>
    <p:sldId id="342" r:id="rId8"/>
    <p:sldId id="343" r:id="rId9"/>
    <p:sldId id="344" r:id="rId10"/>
    <p:sldId id="345" r:id="rId11"/>
    <p:sldId id="346" r:id="rId12"/>
    <p:sldId id="347" r:id="rId13"/>
    <p:sldId id="267" r:id="rId14"/>
    <p:sldId id="269" r:id="rId15"/>
    <p:sldId id="338" r:id="rId16"/>
    <p:sldId id="314" r:id="rId17"/>
    <p:sldId id="315" r:id="rId18"/>
    <p:sldId id="316" r:id="rId19"/>
    <p:sldId id="317" r:id="rId20"/>
    <p:sldId id="318" r:id="rId21"/>
    <p:sldId id="319" r:id="rId22"/>
    <p:sldId id="320" r:id="rId23"/>
    <p:sldId id="321" r:id="rId24"/>
    <p:sldId id="325" r:id="rId25"/>
    <p:sldId id="322" r:id="rId26"/>
    <p:sldId id="323" r:id="rId27"/>
    <p:sldId id="324" r:id="rId28"/>
    <p:sldId id="331" r:id="rId29"/>
    <p:sldId id="327" r:id="rId30"/>
    <p:sldId id="332" r:id="rId31"/>
    <p:sldId id="333" r:id="rId32"/>
    <p:sldId id="334" r:id="rId33"/>
    <p:sldId id="335" r:id="rId34"/>
    <p:sldId id="336" r:id="rId35"/>
    <p:sldId id="297" r:id="rId36"/>
    <p:sldId id="298" r:id="rId37"/>
    <p:sldId id="299" r:id="rId38"/>
    <p:sldId id="311" r:id="rId39"/>
    <p:sldId id="303" r:id="rId40"/>
    <p:sldId id="304" r:id="rId41"/>
    <p:sldId id="305" r:id="rId42"/>
    <p:sldId id="312" r:id="rId43"/>
    <p:sldId id="306" r:id="rId44"/>
    <p:sldId id="293" r:id="rId45"/>
    <p:sldId id="277" r:id="rId46"/>
    <p:sldId id="276" r:id="rId47"/>
    <p:sldId id="307" r:id="rId48"/>
    <p:sldId id="308" r:id="rId49"/>
    <p:sldId id="309" r:id="rId50"/>
    <p:sldId id="278" r:id="rId51"/>
    <p:sldId id="274" r:id="rId52"/>
    <p:sldId id="275" r:id="rId53"/>
    <p:sldId id="279" r:id="rId54"/>
    <p:sldId id="280" r:id="rId55"/>
    <p:sldId id="281" r:id="rId56"/>
    <p:sldId id="337" r:id="rId5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8" autoAdjust="0"/>
    <p:restoredTop sz="94660"/>
  </p:normalViewPr>
  <p:slideViewPr>
    <p:cSldViewPr snapToGrid="0">
      <p:cViewPr varScale="1">
        <p:scale>
          <a:sx n="74" d="100"/>
          <a:sy n="74" d="100"/>
        </p:scale>
        <p:origin x="4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34D50D90-C378-4169-BF99-DB8EA94BFB2F}" type="datetimeFigureOut">
              <a:rPr lang="tr-TR" smtClean="0"/>
              <a:t>11.6.2015</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59FFDC5-177A-40B8-8159-E2E86D29ED8D}" type="slidenum">
              <a:rPr lang="tr-TR" smtClean="0"/>
              <a:t>‹#›</a:t>
            </a:fld>
            <a:endParaRPr lang="tr-TR"/>
          </a:p>
        </p:txBody>
      </p:sp>
    </p:spTree>
    <p:extLst>
      <p:ext uri="{BB962C8B-B14F-4D97-AF65-F5344CB8AC3E}">
        <p14:creationId xmlns:p14="http://schemas.microsoft.com/office/powerpoint/2010/main" val="3673895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4D50D90-C378-4169-BF99-DB8EA94BFB2F}" type="datetimeFigureOut">
              <a:rPr lang="tr-TR" smtClean="0"/>
              <a:t>11.6.2015</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59FFDC5-177A-40B8-8159-E2E86D29ED8D}" type="slidenum">
              <a:rPr lang="tr-TR" smtClean="0"/>
              <a:t>‹#›</a:t>
            </a:fld>
            <a:endParaRPr lang="tr-TR"/>
          </a:p>
        </p:txBody>
      </p:sp>
    </p:spTree>
    <p:extLst>
      <p:ext uri="{BB962C8B-B14F-4D97-AF65-F5344CB8AC3E}">
        <p14:creationId xmlns:p14="http://schemas.microsoft.com/office/powerpoint/2010/main" val="1094003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4D50D90-C378-4169-BF99-DB8EA94BFB2F}" type="datetimeFigureOut">
              <a:rPr lang="tr-TR" smtClean="0"/>
              <a:t>11.6.2015</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59FFDC5-177A-40B8-8159-E2E86D29ED8D}"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39214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34D50D90-C378-4169-BF99-DB8EA94BFB2F}" type="datetimeFigureOut">
              <a:rPr lang="tr-TR" smtClean="0"/>
              <a:t>11.6.2015</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59FFDC5-177A-40B8-8159-E2E86D29ED8D}" type="slidenum">
              <a:rPr lang="tr-TR" smtClean="0"/>
              <a:t>‹#›</a:t>
            </a:fld>
            <a:endParaRPr lang="tr-TR"/>
          </a:p>
        </p:txBody>
      </p:sp>
    </p:spTree>
    <p:extLst>
      <p:ext uri="{BB962C8B-B14F-4D97-AF65-F5344CB8AC3E}">
        <p14:creationId xmlns:p14="http://schemas.microsoft.com/office/powerpoint/2010/main" val="3173852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34D50D90-C378-4169-BF99-DB8EA94BFB2F}" type="datetimeFigureOut">
              <a:rPr lang="tr-TR" smtClean="0"/>
              <a:t>11.6.2015</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59FFDC5-177A-40B8-8159-E2E86D29ED8D}"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49975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34D50D90-C378-4169-BF99-DB8EA94BFB2F}" type="datetimeFigureOut">
              <a:rPr lang="tr-TR" smtClean="0"/>
              <a:t>11.6.2015</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59FFDC5-177A-40B8-8159-E2E86D29ED8D}" type="slidenum">
              <a:rPr lang="tr-TR" smtClean="0"/>
              <a:t>‹#›</a:t>
            </a:fld>
            <a:endParaRPr lang="tr-TR"/>
          </a:p>
        </p:txBody>
      </p:sp>
    </p:spTree>
    <p:extLst>
      <p:ext uri="{BB962C8B-B14F-4D97-AF65-F5344CB8AC3E}">
        <p14:creationId xmlns:p14="http://schemas.microsoft.com/office/powerpoint/2010/main" val="4078774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4D50D90-C378-4169-BF99-DB8EA94BFB2F}" type="datetimeFigureOut">
              <a:rPr lang="tr-TR" smtClean="0"/>
              <a:t>11.6.2015</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59FFDC5-177A-40B8-8159-E2E86D29ED8D}" type="slidenum">
              <a:rPr lang="tr-TR" smtClean="0"/>
              <a:t>‹#›</a:t>
            </a:fld>
            <a:endParaRPr lang="tr-TR"/>
          </a:p>
        </p:txBody>
      </p:sp>
    </p:spTree>
    <p:extLst>
      <p:ext uri="{BB962C8B-B14F-4D97-AF65-F5344CB8AC3E}">
        <p14:creationId xmlns:p14="http://schemas.microsoft.com/office/powerpoint/2010/main" val="2895271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4D50D90-C378-4169-BF99-DB8EA94BFB2F}" type="datetimeFigureOut">
              <a:rPr lang="tr-TR" smtClean="0"/>
              <a:t>11.6.2015</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59FFDC5-177A-40B8-8159-E2E86D29ED8D}" type="slidenum">
              <a:rPr lang="tr-TR" smtClean="0"/>
              <a:t>‹#›</a:t>
            </a:fld>
            <a:endParaRPr lang="tr-TR"/>
          </a:p>
        </p:txBody>
      </p:sp>
    </p:spTree>
    <p:extLst>
      <p:ext uri="{BB962C8B-B14F-4D97-AF65-F5344CB8AC3E}">
        <p14:creationId xmlns:p14="http://schemas.microsoft.com/office/powerpoint/2010/main" val="1300573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4D50D90-C378-4169-BF99-DB8EA94BFB2F}" type="datetimeFigureOut">
              <a:rPr lang="tr-TR" smtClean="0"/>
              <a:t>11.6.2015</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59FFDC5-177A-40B8-8159-E2E86D29ED8D}" type="slidenum">
              <a:rPr lang="tr-TR" smtClean="0"/>
              <a:t>‹#›</a:t>
            </a:fld>
            <a:endParaRPr lang="tr-TR"/>
          </a:p>
        </p:txBody>
      </p:sp>
    </p:spTree>
    <p:extLst>
      <p:ext uri="{BB962C8B-B14F-4D97-AF65-F5344CB8AC3E}">
        <p14:creationId xmlns:p14="http://schemas.microsoft.com/office/powerpoint/2010/main" val="2711737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4D50D90-C378-4169-BF99-DB8EA94BFB2F}" type="datetimeFigureOut">
              <a:rPr lang="tr-TR" smtClean="0"/>
              <a:t>11.6.2015</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59FFDC5-177A-40B8-8159-E2E86D29ED8D}" type="slidenum">
              <a:rPr lang="tr-TR" smtClean="0"/>
              <a:t>‹#›</a:t>
            </a:fld>
            <a:endParaRPr lang="tr-TR"/>
          </a:p>
        </p:txBody>
      </p:sp>
    </p:spTree>
    <p:extLst>
      <p:ext uri="{BB962C8B-B14F-4D97-AF65-F5344CB8AC3E}">
        <p14:creationId xmlns:p14="http://schemas.microsoft.com/office/powerpoint/2010/main" val="1391861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4D50D90-C378-4169-BF99-DB8EA94BFB2F}" type="datetimeFigureOut">
              <a:rPr lang="tr-TR" smtClean="0"/>
              <a:t>11.6.2015</a:t>
            </a:fld>
            <a:endParaRPr lang="tr-TR"/>
          </a:p>
        </p:txBody>
      </p:sp>
      <p:sp>
        <p:nvSpPr>
          <p:cNvPr id="6" name="Footer Placeholder 5"/>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59FFDC5-177A-40B8-8159-E2E86D29ED8D}" type="slidenum">
              <a:rPr lang="tr-TR" smtClean="0"/>
              <a:t>‹#›</a:t>
            </a:fld>
            <a:endParaRPr lang="tr-TR"/>
          </a:p>
        </p:txBody>
      </p:sp>
    </p:spTree>
    <p:extLst>
      <p:ext uri="{BB962C8B-B14F-4D97-AF65-F5344CB8AC3E}">
        <p14:creationId xmlns:p14="http://schemas.microsoft.com/office/powerpoint/2010/main" val="3329112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34D50D90-C378-4169-BF99-DB8EA94BFB2F}" type="datetimeFigureOut">
              <a:rPr lang="tr-TR" smtClean="0"/>
              <a:t>11.6.2015</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59FFDC5-177A-40B8-8159-E2E86D29ED8D}" type="slidenum">
              <a:rPr lang="tr-TR" smtClean="0"/>
              <a:t>‹#›</a:t>
            </a:fld>
            <a:endParaRPr lang="tr-TR"/>
          </a:p>
        </p:txBody>
      </p:sp>
    </p:spTree>
    <p:extLst>
      <p:ext uri="{BB962C8B-B14F-4D97-AF65-F5344CB8AC3E}">
        <p14:creationId xmlns:p14="http://schemas.microsoft.com/office/powerpoint/2010/main" val="770743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34D50D90-C378-4169-BF99-DB8EA94BFB2F}" type="datetimeFigureOut">
              <a:rPr lang="tr-TR" smtClean="0"/>
              <a:t>11.6.2015</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59FFDC5-177A-40B8-8159-E2E86D29ED8D}" type="slidenum">
              <a:rPr lang="tr-TR" smtClean="0"/>
              <a:t>‹#›</a:t>
            </a:fld>
            <a:endParaRPr lang="tr-TR"/>
          </a:p>
        </p:txBody>
      </p:sp>
    </p:spTree>
    <p:extLst>
      <p:ext uri="{BB962C8B-B14F-4D97-AF65-F5344CB8AC3E}">
        <p14:creationId xmlns:p14="http://schemas.microsoft.com/office/powerpoint/2010/main" val="1506973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D50D90-C378-4169-BF99-DB8EA94BFB2F}" type="datetimeFigureOut">
              <a:rPr lang="tr-TR" smtClean="0"/>
              <a:t>11.6.2015</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59FFDC5-177A-40B8-8159-E2E86D29ED8D}" type="slidenum">
              <a:rPr lang="tr-TR" smtClean="0"/>
              <a:t>‹#›</a:t>
            </a:fld>
            <a:endParaRPr lang="tr-TR"/>
          </a:p>
        </p:txBody>
      </p:sp>
    </p:spTree>
    <p:extLst>
      <p:ext uri="{BB962C8B-B14F-4D97-AF65-F5344CB8AC3E}">
        <p14:creationId xmlns:p14="http://schemas.microsoft.com/office/powerpoint/2010/main" val="1375348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4D50D90-C378-4169-BF99-DB8EA94BFB2F}" type="datetimeFigureOut">
              <a:rPr lang="tr-TR" smtClean="0"/>
              <a:t>11.6.2015</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59FFDC5-177A-40B8-8159-E2E86D29ED8D}" type="slidenum">
              <a:rPr lang="tr-TR" smtClean="0"/>
              <a:t>‹#›</a:t>
            </a:fld>
            <a:endParaRPr lang="tr-TR"/>
          </a:p>
        </p:txBody>
      </p:sp>
    </p:spTree>
    <p:extLst>
      <p:ext uri="{BB962C8B-B14F-4D97-AF65-F5344CB8AC3E}">
        <p14:creationId xmlns:p14="http://schemas.microsoft.com/office/powerpoint/2010/main" val="1315071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4D50D90-C378-4169-BF99-DB8EA94BFB2F}" type="datetimeFigureOut">
              <a:rPr lang="tr-TR" smtClean="0"/>
              <a:t>11.6.2015</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59FFDC5-177A-40B8-8159-E2E86D29ED8D}" type="slidenum">
              <a:rPr lang="tr-TR" smtClean="0"/>
              <a:t>‹#›</a:t>
            </a:fld>
            <a:endParaRPr lang="tr-TR"/>
          </a:p>
        </p:txBody>
      </p:sp>
    </p:spTree>
    <p:extLst>
      <p:ext uri="{BB962C8B-B14F-4D97-AF65-F5344CB8AC3E}">
        <p14:creationId xmlns:p14="http://schemas.microsoft.com/office/powerpoint/2010/main" val="4256175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4D50D90-C378-4169-BF99-DB8EA94BFB2F}" type="datetimeFigureOut">
              <a:rPr lang="tr-TR" smtClean="0"/>
              <a:t>11.6.2015</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59FFDC5-177A-40B8-8159-E2E86D29ED8D}" type="slidenum">
              <a:rPr lang="tr-TR" smtClean="0"/>
              <a:t>‹#›</a:t>
            </a:fld>
            <a:endParaRPr lang="tr-TR"/>
          </a:p>
        </p:txBody>
      </p:sp>
    </p:spTree>
    <p:extLst>
      <p:ext uri="{BB962C8B-B14F-4D97-AF65-F5344CB8AC3E}">
        <p14:creationId xmlns:p14="http://schemas.microsoft.com/office/powerpoint/2010/main" val="370090366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cigdem.umar@izu.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5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mailto:cigdem.umar@izu.edu.tr" TargetMode="Externa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15074" y="1812630"/>
            <a:ext cx="10361612" cy="2045771"/>
          </a:xfrm>
        </p:spPr>
        <p:txBody>
          <a:bodyPr>
            <a:noAutofit/>
          </a:bodyPr>
          <a:lstStyle/>
          <a:p>
            <a:pPr algn="ctr"/>
            <a:r>
              <a:rPr lang="tr-TR" sz="4000" dirty="0" smtClean="0">
                <a:solidFill>
                  <a:schemeClr val="accent2">
                    <a:lumMod val="50000"/>
                  </a:schemeClr>
                </a:solidFill>
              </a:rPr>
              <a:t>ÜSTÜN/ÖZEL YETENEKLİLER EĞİTİMİNDE DÜNYADA UYGULANAN STRATEJİLER VE ÜLKEMİZE YANSIMALARI</a:t>
            </a:r>
            <a:endParaRPr lang="tr-TR" sz="4000" dirty="0">
              <a:solidFill>
                <a:schemeClr val="accent2">
                  <a:lumMod val="50000"/>
                </a:schemeClr>
              </a:solidFill>
            </a:endParaRPr>
          </a:p>
        </p:txBody>
      </p:sp>
      <p:sp>
        <p:nvSpPr>
          <p:cNvPr id="7" name="İçerik Yer Tutucusu 2"/>
          <p:cNvSpPr txBox="1">
            <a:spLocks/>
          </p:cNvSpPr>
          <p:nvPr/>
        </p:nvSpPr>
        <p:spPr>
          <a:xfrm>
            <a:off x="6840850" y="4073545"/>
            <a:ext cx="4635836" cy="2361127"/>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tr-TR" dirty="0" smtClean="0"/>
              <a:t>Çiğdem Nilüfer UMAR</a:t>
            </a:r>
          </a:p>
          <a:p>
            <a:r>
              <a:rPr lang="tr-TR" dirty="0" smtClean="0"/>
              <a:t>İstanbul Sabahattin Zaim Üniversitesi </a:t>
            </a:r>
          </a:p>
          <a:p>
            <a:r>
              <a:rPr lang="tr-TR" dirty="0" smtClean="0"/>
              <a:t>Eğitim Fakültesi Özel Eğitim ve Üstün Zekalılar Öğretmenliği Bölüm Başkanı</a:t>
            </a:r>
          </a:p>
          <a:p>
            <a:r>
              <a:rPr lang="tr-TR" dirty="0" smtClean="0">
                <a:hlinkClick r:id="rId2"/>
              </a:rPr>
              <a:t>cigdem.umar@izu.edu.tr</a:t>
            </a:r>
            <a:endParaRPr lang="tr-TR" dirty="0" smtClean="0"/>
          </a:p>
          <a:p>
            <a:r>
              <a:rPr lang="tr-TR" dirty="0" smtClean="0"/>
              <a:t>0212 692 9845</a:t>
            </a:r>
            <a:endParaRPr lang="tr-TR" dirty="0"/>
          </a:p>
        </p:txBody>
      </p:sp>
      <p:pic>
        <p:nvPicPr>
          <p:cNvPr id="3" name="Resim 2"/>
          <p:cNvPicPr>
            <a:picLocks noChangeAspect="1"/>
          </p:cNvPicPr>
          <p:nvPr/>
        </p:nvPicPr>
        <p:blipFill>
          <a:blip r:embed="rId3"/>
          <a:stretch>
            <a:fillRect/>
          </a:stretch>
        </p:blipFill>
        <p:spPr>
          <a:xfrm>
            <a:off x="594125" y="46335"/>
            <a:ext cx="3456732" cy="1329043"/>
          </a:xfrm>
          <a:prstGeom prst="rect">
            <a:avLst/>
          </a:prstGeom>
        </p:spPr>
      </p:pic>
    </p:spTree>
    <p:extLst>
      <p:ext uri="{BB962C8B-B14F-4D97-AF65-F5344CB8AC3E}">
        <p14:creationId xmlns:p14="http://schemas.microsoft.com/office/powerpoint/2010/main" val="2259524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430927"/>
            <a:ext cx="8911687" cy="1280890"/>
          </a:xfrm>
        </p:spPr>
        <p:txBody>
          <a:bodyPr/>
          <a:lstStyle/>
          <a:p>
            <a:r>
              <a:rPr lang="tr-TR" dirty="0" smtClean="0"/>
              <a:t>İsrail’de durum nedir?</a:t>
            </a:r>
            <a:endParaRPr lang="tr-TR" dirty="0"/>
          </a:p>
        </p:txBody>
      </p:sp>
      <p:pic>
        <p:nvPicPr>
          <p:cNvPr id="5" name="Resim 4"/>
          <p:cNvPicPr>
            <a:picLocks noChangeAspect="1"/>
          </p:cNvPicPr>
          <p:nvPr/>
        </p:nvPicPr>
        <p:blipFill>
          <a:blip r:embed="rId2"/>
          <a:stretch>
            <a:fillRect/>
          </a:stretch>
        </p:blipFill>
        <p:spPr>
          <a:xfrm>
            <a:off x="6052801" y="2192427"/>
            <a:ext cx="4662422" cy="3496816"/>
          </a:xfrm>
          <a:prstGeom prst="rect">
            <a:avLst/>
          </a:prstGeom>
        </p:spPr>
      </p:pic>
      <p:sp>
        <p:nvSpPr>
          <p:cNvPr id="6" name="Dikdörtgen 5"/>
          <p:cNvSpPr/>
          <p:nvPr/>
        </p:nvSpPr>
        <p:spPr>
          <a:xfrm>
            <a:off x="2737935" y="1497356"/>
            <a:ext cx="5101076" cy="369332"/>
          </a:xfrm>
          <a:prstGeom prst="rect">
            <a:avLst/>
          </a:prstGeom>
        </p:spPr>
        <p:txBody>
          <a:bodyPr wrap="none">
            <a:spAutoFit/>
          </a:bodyPr>
          <a:lstStyle/>
          <a:p>
            <a:r>
              <a:rPr lang="en-US" dirty="0"/>
              <a:t>The Israel Arts and Science Academy (</a:t>
            </a:r>
            <a:r>
              <a:rPr lang="en-US" dirty="0" smtClean="0"/>
              <a:t>IASA</a:t>
            </a:r>
            <a:r>
              <a:rPr lang="tr-TR" dirty="0" smtClean="0"/>
              <a:t>)</a:t>
            </a:r>
            <a:endParaRPr lang="tr-TR" dirty="0"/>
          </a:p>
        </p:txBody>
      </p:sp>
      <p:sp>
        <p:nvSpPr>
          <p:cNvPr id="7" name="Dikdörtgen 6"/>
          <p:cNvSpPr/>
          <p:nvPr/>
        </p:nvSpPr>
        <p:spPr>
          <a:xfrm>
            <a:off x="618185" y="2471451"/>
            <a:ext cx="4855335" cy="1200329"/>
          </a:xfrm>
          <a:prstGeom prst="rect">
            <a:avLst/>
          </a:prstGeom>
        </p:spPr>
        <p:txBody>
          <a:bodyPr wrap="square">
            <a:spAutoFit/>
          </a:bodyPr>
          <a:lstStyle/>
          <a:p>
            <a:r>
              <a:rPr lang="tr-TR" dirty="0"/>
              <a:t>Milli Eğitim Bakanlığı tarafından izin verilen </a:t>
            </a:r>
            <a:r>
              <a:rPr lang="tr-TR" dirty="0" smtClean="0"/>
              <a:t>esnekliklerden </a:t>
            </a:r>
            <a:r>
              <a:rPr lang="tr-TR" dirty="0"/>
              <a:t>tam yararlanarak, kendi özel </a:t>
            </a:r>
            <a:r>
              <a:rPr lang="tr-TR" dirty="0" smtClean="0"/>
              <a:t>müfredatını ürettiği </a:t>
            </a:r>
            <a:r>
              <a:rPr lang="tr-TR" dirty="0"/>
              <a:t>bir Program Geliştirme Birimi vardır </a:t>
            </a:r>
          </a:p>
        </p:txBody>
      </p:sp>
    </p:spTree>
    <p:extLst>
      <p:ext uri="{BB962C8B-B14F-4D97-AF65-F5344CB8AC3E}">
        <p14:creationId xmlns:p14="http://schemas.microsoft.com/office/powerpoint/2010/main" val="79360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71222" y="386365"/>
            <a:ext cx="10435666" cy="6117465"/>
          </a:xfrm>
        </p:spPr>
        <p:txBody>
          <a:bodyPr>
            <a:noAutofit/>
          </a:bodyPr>
          <a:lstStyle/>
          <a:p>
            <a:r>
              <a:rPr lang="tr-TR" sz="2000" dirty="0"/>
              <a:t>1 </a:t>
            </a:r>
            <a:r>
              <a:rPr lang="tr-TR" sz="2000" dirty="0" smtClean="0"/>
              <a:t>. </a:t>
            </a:r>
            <a:r>
              <a:rPr lang="tr-TR" sz="2000" dirty="0"/>
              <a:t>Yetenek belirli </a:t>
            </a:r>
            <a:r>
              <a:rPr lang="tr-TR" sz="2000" dirty="0" smtClean="0"/>
              <a:t>alanlarda: </a:t>
            </a:r>
            <a:r>
              <a:rPr lang="tr-TR" sz="2000" dirty="0"/>
              <a:t>Birinci sınıf eğitimi. </a:t>
            </a:r>
            <a:r>
              <a:rPr lang="tr-TR" sz="2000" dirty="0" smtClean="0"/>
              <a:t>Seçtikleri  uzmanlık alanında olağanüstü </a:t>
            </a:r>
            <a:r>
              <a:rPr lang="tr-TR" sz="2000" dirty="0"/>
              <a:t>performans ve / veya fikirlerin üreticileri haline öğrencilerin beslenmesi amaçlamaktadır.</a:t>
            </a:r>
          </a:p>
          <a:p>
            <a:endParaRPr lang="tr-TR" sz="2000" dirty="0"/>
          </a:p>
          <a:p>
            <a:r>
              <a:rPr lang="tr-TR" sz="2000" dirty="0"/>
              <a:t>2. Genel çekirdek çalışmaları ve disiplinler arası </a:t>
            </a:r>
            <a:r>
              <a:rPr lang="tr-TR" sz="2000" dirty="0" smtClean="0"/>
              <a:t>çalışmalar: Öğrencilerin </a:t>
            </a:r>
            <a:r>
              <a:rPr lang="tr-TR" sz="2000" dirty="0"/>
              <a:t>kültürel bakış açılarını genişletmek ve bu disiplinlerde çapraz </a:t>
            </a:r>
            <a:r>
              <a:rPr lang="tr-TR" sz="2000" dirty="0" err="1" smtClean="0"/>
              <a:t>hibritleşme</a:t>
            </a:r>
            <a:r>
              <a:rPr lang="tr-TR" sz="2000" dirty="0" smtClean="0"/>
              <a:t> </a:t>
            </a:r>
            <a:r>
              <a:rPr lang="tr-TR" sz="2000" dirty="0"/>
              <a:t>için geniş olanaklar sağlayarak bilim öğrencileri ve sanat öğrencileri arasında karşılıklı hassasiyet ve takdir arttırmayı amaçlamaktadır.</a:t>
            </a:r>
          </a:p>
          <a:p>
            <a:endParaRPr lang="tr-TR" sz="2000" dirty="0"/>
          </a:p>
          <a:p>
            <a:r>
              <a:rPr lang="tr-TR" sz="2000" dirty="0"/>
              <a:t>3. </a:t>
            </a:r>
            <a:r>
              <a:rPr lang="tr-TR" sz="2000" dirty="0" smtClean="0"/>
              <a:t>Fırsatlar ve  </a:t>
            </a:r>
            <a:r>
              <a:rPr lang="tr-TR" sz="2000" dirty="0"/>
              <a:t>topluma hizmet </a:t>
            </a:r>
            <a:r>
              <a:rPr lang="tr-TR" sz="2000" dirty="0" smtClean="0"/>
              <a:t>etmek: Öğrenciler</a:t>
            </a:r>
            <a:r>
              <a:rPr lang="tr-TR" sz="2000" dirty="0"/>
              <a:t>, okul ve toplum arasındaki ilişkilere ilişkindir. </a:t>
            </a:r>
            <a:r>
              <a:rPr lang="tr-TR" sz="2000" dirty="0" smtClean="0"/>
              <a:t>Topluma </a:t>
            </a:r>
            <a:r>
              <a:rPr lang="tr-TR" sz="2000" dirty="0"/>
              <a:t>sorumluluk ve bağlılık duygusu geliştirmek için tasarlanmıştır. Buna ek olarak, toplum dışı okul zenginleştirilmesi için bir </a:t>
            </a:r>
            <a:r>
              <a:rPr lang="tr-TR" sz="2000" dirty="0" smtClean="0"/>
              <a:t>içerisinde </a:t>
            </a:r>
            <a:r>
              <a:rPr lang="tr-TR" sz="2000" dirty="0" err="1" smtClean="0"/>
              <a:t>bulununlan</a:t>
            </a:r>
            <a:r>
              <a:rPr lang="tr-TR" sz="2000" dirty="0" smtClean="0"/>
              <a:t> laboratuvar </a:t>
            </a:r>
            <a:r>
              <a:rPr lang="tr-TR" sz="2000" dirty="0"/>
              <a:t>ve kaynakları sağlar.</a:t>
            </a:r>
          </a:p>
          <a:p>
            <a:endParaRPr lang="tr-TR" sz="2000" dirty="0"/>
          </a:p>
          <a:p>
            <a:r>
              <a:rPr lang="tr-TR" sz="2000" dirty="0" smtClean="0"/>
              <a:t>4</a:t>
            </a:r>
            <a:r>
              <a:rPr lang="tr-TR" sz="2000" dirty="0"/>
              <a:t>. </a:t>
            </a:r>
            <a:r>
              <a:rPr lang="tr-TR" sz="2000" dirty="0" smtClean="0"/>
              <a:t>Besleyici Değerleri: İsrail'e </a:t>
            </a:r>
            <a:r>
              <a:rPr lang="tr-TR" sz="2000" dirty="0"/>
              <a:t>ve </a:t>
            </a:r>
            <a:r>
              <a:rPr lang="tr-TR" sz="2000" dirty="0" smtClean="0"/>
              <a:t>Yahudilik kavramlarına yönelim </a:t>
            </a:r>
            <a:r>
              <a:rPr lang="tr-TR" sz="2000" dirty="0"/>
              <a:t>ve kararlılığını vurguluyor.</a:t>
            </a:r>
          </a:p>
        </p:txBody>
      </p:sp>
    </p:spTree>
    <p:extLst>
      <p:ext uri="{BB962C8B-B14F-4D97-AF65-F5344CB8AC3E}">
        <p14:creationId xmlns:p14="http://schemas.microsoft.com/office/powerpoint/2010/main" val="715271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Göçmen uygulaması-</a:t>
            </a:r>
            <a:br>
              <a:rPr lang="tr-TR" dirty="0" smtClean="0"/>
            </a:br>
            <a:r>
              <a:rPr lang="tr-TR" dirty="0" smtClean="0"/>
              <a:t> Nasıl belirleniyorlar?</a:t>
            </a:r>
            <a:endParaRPr lang="tr-TR" dirty="0"/>
          </a:p>
        </p:txBody>
      </p:sp>
      <p:sp>
        <p:nvSpPr>
          <p:cNvPr id="3" name="İçerik Yer Tutucusu 2"/>
          <p:cNvSpPr>
            <a:spLocks noGrp="1"/>
          </p:cNvSpPr>
          <p:nvPr>
            <p:ph idx="1"/>
          </p:nvPr>
        </p:nvSpPr>
        <p:spPr>
          <a:xfrm>
            <a:off x="824248" y="2133599"/>
            <a:ext cx="10680364" cy="4833871"/>
          </a:xfrm>
        </p:spPr>
        <p:txBody>
          <a:bodyPr>
            <a:noAutofit/>
          </a:bodyPr>
          <a:lstStyle/>
          <a:p>
            <a:r>
              <a:rPr lang="tr-TR" sz="2000" dirty="0"/>
              <a:t>İsrailli çocuklar </a:t>
            </a:r>
            <a:r>
              <a:rPr lang="tr-TR" sz="2000" dirty="0" smtClean="0"/>
              <a:t>ikinci </a:t>
            </a:r>
            <a:r>
              <a:rPr lang="tr-TR" sz="2000" dirty="0"/>
              <a:t>veya üçüncü sınıfta belediyeye bağlı </a:t>
            </a:r>
            <a:r>
              <a:rPr lang="tr-TR" sz="2000" dirty="0" smtClean="0"/>
              <a:t>yetkililer tarafından üstün </a:t>
            </a:r>
            <a:r>
              <a:rPr lang="tr-TR" sz="2000" dirty="0"/>
              <a:t>zeka açısından test edilir. Ertesi yıl eğitim bakanlığının programlama içine kabul edilmek için bir çocuk iki </a:t>
            </a:r>
            <a:r>
              <a:rPr lang="tr-TR" sz="2000" dirty="0" smtClean="0"/>
              <a:t>test daha geçmelidir.</a:t>
            </a:r>
          </a:p>
          <a:p>
            <a:r>
              <a:rPr lang="tr-TR" sz="2000" dirty="0" smtClean="0"/>
              <a:t>İlk </a:t>
            </a:r>
            <a:r>
              <a:rPr lang="tr-TR" sz="2000" dirty="0"/>
              <a:t>test, </a:t>
            </a:r>
            <a:r>
              <a:rPr lang="tr-TR" sz="2000" dirty="0" err="1"/>
              <a:t>Shlav</a:t>
            </a:r>
            <a:r>
              <a:rPr lang="tr-TR" sz="2000" dirty="0"/>
              <a:t> </a:t>
            </a:r>
            <a:r>
              <a:rPr lang="tr-TR" sz="2000" dirty="0" err="1"/>
              <a:t>Aleph</a:t>
            </a:r>
            <a:r>
              <a:rPr lang="tr-TR" sz="2000" dirty="0"/>
              <a:t> , okul içinde yer alır. </a:t>
            </a:r>
            <a:r>
              <a:rPr lang="tr-TR" sz="2000" dirty="0" smtClean="0"/>
              <a:t>Sınıfının en yüksek beş top-puanın alan  çocuklar gönderilir. </a:t>
            </a:r>
            <a:endParaRPr lang="tr-TR" sz="2000" dirty="0"/>
          </a:p>
          <a:p>
            <a:endParaRPr lang="tr-TR" sz="2000" dirty="0"/>
          </a:p>
          <a:p>
            <a:r>
              <a:rPr lang="tr-TR" sz="2000" dirty="0"/>
              <a:t>İkinci test, </a:t>
            </a:r>
            <a:r>
              <a:rPr lang="tr-TR" sz="2000" dirty="0" err="1"/>
              <a:t>Shlav</a:t>
            </a:r>
            <a:r>
              <a:rPr lang="tr-TR" sz="2000" dirty="0"/>
              <a:t> Bahis , bir test kuruluşu tarafından yerel bir ilkokulda uygulanır. Matematik, okuma anlama, kelime analoji, genel bilgi </a:t>
            </a:r>
            <a:r>
              <a:rPr lang="tr-TR" sz="2000" dirty="0" smtClean="0"/>
              <a:t>, görsel </a:t>
            </a:r>
            <a:r>
              <a:rPr lang="tr-TR" sz="2000" dirty="0"/>
              <a:t>serisi </a:t>
            </a:r>
            <a:r>
              <a:rPr lang="tr-TR" sz="2000" dirty="0" smtClean="0"/>
              <a:t>. Geçen çocukların </a:t>
            </a:r>
            <a:r>
              <a:rPr lang="tr-TR" sz="2000" dirty="0"/>
              <a:t>yaklaşık üçte ikisi erkektir.</a:t>
            </a:r>
          </a:p>
        </p:txBody>
      </p:sp>
    </p:spTree>
    <p:extLst>
      <p:ext uri="{BB962C8B-B14F-4D97-AF65-F5344CB8AC3E}">
        <p14:creationId xmlns:p14="http://schemas.microsoft.com/office/powerpoint/2010/main" val="2249646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55432" y="2382591"/>
            <a:ext cx="11096161" cy="1815882"/>
          </a:xfrm>
          <a:prstGeom prst="rect">
            <a:avLst/>
          </a:prstGeom>
        </p:spPr>
        <p:txBody>
          <a:bodyPr wrap="square">
            <a:spAutoFit/>
          </a:bodyPr>
          <a:lstStyle/>
          <a:p>
            <a:r>
              <a:rPr lang="tr-TR" sz="2800" dirty="0" smtClean="0"/>
              <a:t>         </a:t>
            </a:r>
            <a:r>
              <a:rPr lang="tr-TR" sz="2800" dirty="0" smtClean="0">
                <a:solidFill>
                  <a:schemeClr val="accent2">
                    <a:lumMod val="50000"/>
                  </a:schemeClr>
                </a:solidFill>
              </a:rPr>
              <a:t>Bana nasıl yapacağımı söylemeyin!!!</a:t>
            </a:r>
          </a:p>
          <a:p>
            <a:endParaRPr lang="tr-TR" sz="2800" dirty="0" smtClean="0">
              <a:solidFill>
                <a:schemeClr val="accent2">
                  <a:lumMod val="50000"/>
                </a:schemeClr>
              </a:solidFill>
            </a:endParaRPr>
          </a:p>
          <a:p>
            <a:endParaRPr lang="tr-TR" sz="2800" dirty="0">
              <a:solidFill>
                <a:schemeClr val="accent2">
                  <a:lumMod val="50000"/>
                </a:schemeClr>
              </a:solidFill>
            </a:endParaRPr>
          </a:p>
          <a:p>
            <a:pPr algn="ctr"/>
            <a:r>
              <a:rPr lang="tr-TR" sz="2800" dirty="0" smtClean="0">
                <a:solidFill>
                  <a:schemeClr val="accent2">
                    <a:lumMod val="50000"/>
                  </a:schemeClr>
                </a:solidFill>
              </a:rPr>
              <a:t>                  Bakalım </a:t>
            </a:r>
            <a:r>
              <a:rPr lang="tr-TR" sz="2800" b="0" i="0" u="none" strike="noStrike" baseline="0" dirty="0" smtClean="0">
                <a:solidFill>
                  <a:schemeClr val="accent2">
                    <a:lumMod val="50000"/>
                  </a:schemeClr>
                </a:solidFill>
              </a:rPr>
              <a:t>neler elde edeceğim!!!!</a:t>
            </a:r>
            <a:endParaRPr lang="tr-TR" sz="2800" dirty="0">
              <a:solidFill>
                <a:schemeClr val="accent2">
                  <a:lumMod val="50000"/>
                </a:schemeClr>
              </a:solidFill>
            </a:endParaRP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2756963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23936" y="939601"/>
            <a:ext cx="10401299" cy="4401205"/>
          </a:xfrm>
          <a:prstGeom prst="rect">
            <a:avLst/>
          </a:prstGeom>
        </p:spPr>
        <p:txBody>
          <a:bodyPr wrap="square">
            <a:spAutoFit/>
          </a:bodyPr>
          <a:lstStyle/>
          <a:p>
            <a:pPr algn="just"/>
            <a:endParaRPr lang="tr-TR" sz="2800" dirty="0">
              <a:solidFill>
                <a:schemeClr val="accent2">
                  <a:lumMod val="50000"/>
                </a:schemeClr>
              </a:solidFill>
            </a:endParaRPr>
          </a:p>
          <a:p>
            <a:pPr marL="457200" indent="-457200" algn="just">
              <a:buFont typeface="Arial" panose="020B0604020202020204" pitchFamily="34" charset="0"/>
              <a:buChar char="•"/>
            </a:pPr>
            <a:r>
              <a:rPr lang="tr-TR" sz="2800" dirty="0" smtClean="0">
                <a:solidFill>
                  <a:schemeClr val="accent2">
                    <a:lumMod val="50000"/>
                  </a:schemeClr>
                </a:solidFill>
              </a:rPr>
              <a:t>Üstün zekâlı ve yetenekli çocukların farklılıklarından kaynaklanan farklı öğrenme yolları, </a:t>
            </a:r>
          </a:p>
          <a:p>
            <a:pPr marL="457200" indent="-457200" algn="just">
              <a:buFont typeface="Arial" panose="020B0604020202020204" pitchFamily="34" charset="0"/>
              <a:buChar char="•"/>
            </a:pPr>
            <a:r>
              <a:rPr lang="tr-TR" sz="2800" dirty="0" smtClean="0">
                <a:solidFill>
                  <a:schemeClr val="accent2">
                    <a:lumMod val="50000"/>
                  </a:schemeClr>
                </a:solidFill>
              </a:rPr>
              <a:t>21.yüzyıl insanının özellikleri; </a:t>
            </a:r>
          </a:p>
          <a:p>
            <a:pPr marL="1371600" lvl="2" indent="-457200" algn="just">
              <a:buFont typeface="Arial" panose="020B0604020202020204" pitchFamily="34" charset="0"/>
              <a:buChar char="•"/>
            </a:pPr>
            <a:r>
              <a:rPr lang="tr-TR" sz="2800" dirty="0" smtClean="0">
                <a:solidFill>
                  <a:schemeClr val="accent2">
                    <a:lumMod val="50000"/>
                  </a:schemeClr>
                </a:solidFill>
              </a:rPr>
              <a:t>küresel bilinçlilik, </a:t>
            </a:r>
          </a:p>
          <a:p>
            <a:pPr marL="1371600" lvl="2" indent="-457200" algn="just">
              <a:buFont typeface="Arial" panose="020B0604020202020204" pitchFamily="34" charset="0"/>
              <a:buChar char="•"/>
            </a:pPr>
            <a:r>
              <a:rPr lang="tr-TR" sz="2800" dirty="0" smtClean="0">
                <a:solidFill>
                  <a:schemeClr val="accent2">
                    <a:lumMod val="50000"/>
                  </a:schemeClr>
                </a:solidFill>
              </a:rPr>
              <a:t>bilgi ve teknoloji okuryazarlığı, </a:t>
            </a:r>
          </a:p>
          <a:p>
            <a:pPr marL="1371600" lvl="2" indent="-457200" algn="just">
              <a:buFont typeface="Arial" panose="020B0604020202020204" pitchFamily="34" charset="0"/>
              <a:buChar char="•"/>
            </a:pPr>
            <a:r>
              <a:rPr lang="tr-TR" sz="2800" dirty="0" smtClean="0">
                <a:solidFill>
                  <a:schemeClr val="accent2">
                    <a:lumMod val="50000"/>
                  </a:schemeClr>
                </a:solidFill>
              </a:rPr>
              <a:t>yaratıcılık ve </a:t>
            </a:r>
            <a:r>
              <a:rPr lang="tr-TR" sz="2800" dirty="0" err="1" smtClean="0">
                <a:solidFill>
                  <a:schemeClr val="accent2">
                    <a:lumMod val="50000"/>
                  </a:schemeClr>
                </a:solidFill>
              </a:rPr>
              <a:t>inovasyon</a:t>
            </a:r>
            <a:r>
              <a:rPr lang="tr-TR" sz="2800" dirty="0" smtClean="0">
                <a:solidFill>
                  <a:schemeClr val="accent2">
                    <a:lumMod val="50000"/>
                  </a:schemeClr>
                </a:solidFill>
              </a:rPr>
              <a:t>, </a:t>
            </a:r>
          </a:p>
          <a:p>
            <a:pPr marL="1371600" lvl="2" indent="-457200" algn="just">
              <a:buFont typeface="Arial" panose="020B0604020202020204" pitchFamily="34" charset="0"/>
              <a:buChar char="•"/>
            </a:pPr>
            <a:r>
              <a:rPr lang="tr-TR" sz="2800" dirty="0" smtClean="0">
                <a:solidFill>
                  <a:schemeClr val="accent2">
                    <a:lumMod val="50000"/>
                  </a:schemeClr>
                </a:solidFill>
              </a:rPr>
              <a:t>eleştirel düşünme ve problem çözme, </a:t>
            </a:r>
          </a:p>
          <a:p>
            <a:pPr marL="1371600" lvl="2" indent="-457200" algn="just">
              <a:buFont typeface="Arial" panose="020B0604020202020204" pitchFamily="34" charset="0"/>
              <a:buChar char="•"/>
            </a:pPr>
            <a:r>
              <a:rPr lang="tr-TR" sz="2800" dirty="0" smtClean="0">
                <a:solidFill>
                  <a:schemeClr val="accent2">
                    <a:lumMod val="50000"/>
                  </a:schemeClr>
                </a:solidFill>
              </a:rPr>
              <a:t>etkili iletişim ve işbirlikçi çalışma kazanımları ve </a:t>
            </a:r>
          </a:p>
          <a:p>
            <a:pPr marL="457200" indent="-457200" algn="just">
              <a:buFont typeface="Arial" panose="020B0604020202020204" pitchFamily="34" charset="0"/>
              <a:buChar char="•"/>
            </a:pPr>
            <a:r>
              <a:rPr lang="tr-TR" sz="2800" dirty="0" smtClean="0">
                <a:solidFill>
                  <a:schemeClr val="accent2">
                    <a:lumMod val="50000"/>
                  </a:schemeClr>
                </a:solidFill>
              </a:rPr>
              <a:t>Bireysel yetenekleri dikkatle değerlendirilmelidir.</a:t>
            </a:r>
            <a:endParaRPr lang="tr-TR" sz="2800" dirty="0">
              <a:solidFill>
                <a:schemeClr val="accent2">
                  <a:lumMod val="50000"/>
                </a:schemeClr>
              </a:solidFill>
            </a:endParaRPr>
          </a:p>
        </p:txBody>
      </p:sp>
    </p:spTree>
    <p:extLst>
      <p:ext uri="{BB962C8B-B14F-4D97-AF65-F5344CB8AC3E}">
        <p14:creationId xmlns:p14="http://schemas.microsoft.com/office/powerpoint/2010/main" val="3650781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10345" y="2182452"/>
            <a:ext cx="8911687" cy="3857739"/>
          </a:xfrm>
        </p:spPr>
        <p:txBody>
          <a:bodyPr>
            <a:normAutofit/>
          </a:bodyPr>
          <a:lstStyle/>
          <a:p>
            <a:r>
              <a:rPr lang="tr-TR" b="1" i="1" dirty="0"/>
              <a:t>NELER YAPABİLİRİZ? </a:t>
            </a:r>
            <a:br>
              <a:rPr lang="tr-TR" b="1" i="1" dirty="0"/>
            </a:br>
            <a:r>
              <a:rPr lang="tr-TR" b="1" i="1" dirty="0" smtClean="0"/>
              <a:t/>
            </a:r>
            <a:br>
              <a:rPr lang="tr-TR" b="1" i="1" dirty="0" smtClean="0"/>
            </a:br>
            <a:r>
              <a:rPr lang="tr-TR" b="1" i="1" dirty="0" smtClean="0"/>
              <a:t>									(</a:t>
            </a:r>
            <a:r>
              <a:rPr lang="tr-TR" b="1" i="1" dirty="0"/>
              <a:t>18 </a:t>
            </a:r>
            <a:r>
              <a:rPr lang="tr-TR" b="1" i="1" dirty="0" smtClean="0"/>
              <a:t>STRATEJİ)</a:t>
            </a:r>
            <a:endParaRPr lang="tr-TR" dirty="0"/>
          </a:p>
        </p:txBody>
      </p:sp>
    </p:spTree>
    <p:extLst>
      <p:ext uri="{BB962C8B-B14F-4D97-AF65-F5344CB8AC3E}">
        <p14:creationId xmlns:p14="http://schemas.microsoft.com/office/powerpoint/2010/main" val="987557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4608" y="2153556"/>
            <a:ext cx="11256135" cy="3777622"/>
          </a:xfrm>
        </p:spPr>
        <p:txBody>
          <a:bodyPr>
            <a:normAutofit/>
          </a:bodyPr>
          <a:lstStyle/>
          <a:p>
            <a:pPr marL="0" indent="0">
              <a:buNone/>
              <a:defRPr/>
            </a:pPr>
            <a:r>
              <a:rPr lang="tr-TR" sz="2400" b="1" i="1" dirty="0" smtClean="0">
                <a:solidFill>
                  <a:schemeClr val="accent2">
                    <a:lumMod val="50000"/>
                  </a:schemeClr>
                </a:solidFill>
              </a:rPr>
              <a:t>1 – Paradokslar </a:t>
            </a:r>
          </a:p>
          <a:p>
            <a:pPr>
              <a:buNone/>
              <a:defRPr/>
            </a:pPr>
            <a:r>
              <a:rPr lang="tr-TR" sz="2400" dirty="0" smtClean="0">
                <a:solidFill>
                  <a:schemeClr val="accent2">
                    <a:lumMod val="50000"/>
                  </a:schemeClr>
                </a:solidFill>
              </a:rPr>
              <a:t>Paradoksları kullanalım veya paradoksal durumların örneklerini öğretelim.  </a:t>
            </a:r>
          </a:p>
          <a:p>
            <a:pPr>
              <a:buNone/>
              <a:defRPr/>
            </a:pPr>
            <a:r>
              <a:rPr lang="tr-TR" sz="2400" dirty="0" smtClean="0">
                <a:solidFill>
                  <a:schemeClr val="accent2">
                    <a:lumMod val="50000"/>
                  </a:schemeClr>
                </a:solidFill>
              </a:rPr>
              <a:t>Örneğin;</a:t>
            </a:r>
          </a:p>
          <a:p>
            <a:pPr marL="457200" indent="-457200">
              <a:buFont typeface="+mj-lt"/>
              <a:buAutoNum type="alphaLcParenR"/>
              <a:defRPr/>
            </a:pPr>
            <a:r>
              <a:rPr lang="tr-TR" sz="2400" dirty="0" smtClean="0">
                <a:solidFill>
                  <a:schemeClr val="accent2">
                    <a:lumMod val="50000"/>
                  </a:schemeClr>
                </a:solidFill>
              </a:rPr>
              <a:t>Sosyal çalışmalarda, düşündürün ve günümüz Dünyasında bolluğun ortasındaki yoksulluk problemlerini araştırma yaptırma.</a:t>
            </a:r>
          </a:p>
          <a:p>
            <a:pPr marL="457200" indent="-457200">
              <a:buFont typeface="+mj-lt"/>
              <a:buAutoNum type="alphaLcParenR"/>
              <a:defRPr/>
            </a:pPr>
            <a:r>
              <a:rPr lang="tr-TR" sz="2400" dirty="0" smtClean="0">
                <a:solidFill>
                  <a:schemeClr val="accent2">
                    <a:lumMod val="50000"/>
                  </a:schemeClr>
                </a:solidFill>
              </a:rPr>
              <a:t> “Kocakarı” (</a:t>
            </a:r>
            <a:r>
              <a:rPr lang="tr-TR" sz="2400" dirty="0" err="1" smtClean="0">
                <a:solidFill>
                  <a:schemeClr val="accent2">
                    <a:lumMod val="50000"/>
                  </a:schemeClr>
                </a:solidFill>
              </a:rPr>
              <a:t>Old</a:t>
            </a:r>
            <a:r>
              <a:rPr lang="tr-TR" sz="2400" dirty="0" smtClean="0">
                <a:solidFill>
                  <a:schemeClr val="accent2">
                    <a:lumMod val="50000"/>
                  </a:schemeClr>
                </a:solidFill>
              </a:rPr>
              <a:t> </a:t>
            </a:r>
            <a:r>
              <a:rPr lang="tr-TR" sz="2400" dirty="0" err="1" smtClean="0">
                <a:solidFill>
                  <a:schemeClr val="accent2">
                    <a:lumMod val="50000"/>
                  </a:schemeClr>
                </a:solidFill>
              </a:rPr>
              <a:t>wives</a:t>
            </a:r>
            <a:r>
              <a:rPr lang="tr-TR" sz="2400" dirty="0" smtClean="0">
                <a:solidFill>
                  <a:schemeClr val="accent2">
                    <a:lumMod val="50000"/>
                  </a:schemeClr>
                </a:solidFill>
              </a:rPr>
              <a:t>) hikâyelerini çürütmelerini isteyelim.  Bu teknik,  değerlendirmede hassas olan çocuklar içindir ve test etmek ve kanıtlamak için heyecan verici yollar ortaya koyar.</a:t>
            </a:r>
          </a:p>
          <a:p>
            <a:pPr>
              <a:buFont typeface="Wingdings 2"/>
              <a:buChar char=""/>
              <a:defRPr/>
            </a:pPr>
            <a:endParaRPr lang="tr-TR" dirty="0">
              <a:solidFill>
                <a:schemeClr val="accent2">
                  <a:lumMod val="50000"/>
                </a:schemeClr>
              </a:solidFill>
            </a:endParaRPr>
          </a:p>
        </p:txBody>
      </p:sp>
      <p:pic>
        <p:nvPicPr>
          <p:cNvPr id="51204" name="3 Resim" descr="paradox.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80388" y="5481522"/>
            <a:ext cx="1366901" cy="120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2170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73487" y="2256758"/>
            <a:ext cx="11315835" cy="5286375"/>
          </a:xfrm>
        </p:spPr>
        <p:txBody>
          <a:bodyPr>
            <a:normAutofit/>
          </a:bodyPr>
          <a:lstStyle/>
          <a:p>
            <a:pPr algn="just">
              <a:defRPr/>
            </a:pPr>
            <a:r>
              <a:rPr lang="tr-TR" sz="2400" dirty="0" smtClean="0">
                <a:solidFill>
                  <a:schemeClr val="accent2">
                    <a:lumMod val="50000"/>
                  </a:schemeClr>
                </a:solidFill>
              </a:rPr>
              <a:t>Doğal özellikleri işaretleyen veya listeleyen öz niteliği bir cümledeki kelimenin analizinde (ad, fiil, vb.), bir kelimedeki harflerin imlasının analizinde veya aritmetik problemdeki sayıları veya birimlerin analizinde ve bunun gibi alanlarda kullanabiliriz.</a:t>
            </a:r>
          </a:p>
          <a:p>
            <a:pPr algn="just">
              <a:defRPr/>
            </a:pPr>
            <a:r>
              <a:rPr lang="tr-TR" sz="2400" dirty="0" smtClean="0">
                <a:solidFill>
                  <a:schemeClr val="accent2">
                    <a:lumMod val="50000"/>
                  </a:schemeClr>
                </a:solidFill>
              </a:rPr>
              <a:t>Örneğin, bir özgünlük alıştırmasında, kurşunkalem gibi herkes tarafından bilinen şeylerin yeni ve olağandışı kullanımları sorulabilir. </a:t>
            </a:r>
          </a:p>
          <a:p>
            <a:pPr algn="just">
              <a:defRPr/>
            </a:pPr>
            <a:r>
              <a:rPr lang="tr-TR" sz="2400" dirty="0" smtClean="0">
                <a:solidFill>
                  <a:schemeClr val="accent2">
                    <a:lumMod val="50000"/>
                  </a:schemeClr>
                </a:solidFill>
              </a:rPr>
              <a:t>Sonra kalemin çeşitli parçalarının (ağacı, kurşunu, silgisi, metali vb) doğal özelliklerini kullanma şartlarını nasıl düşünüleceğine dikkat çekebiliriz.</a:t>
            </a:r>
          </a:p>
          <a:p>
            <a:pPr>
              <a:buFont typeface="Wingdings 2"/>
              <a:buChar char=""/>
              <a:defRPr/>
            </a:pPr>
            <a:endParaRPr lang="tr-TR" dirty="0"/>
          </a:p>
        </p:txBody>
      </p:sp>
      <p:pic>
        <p:nvPicPr>
          <p:cNvPr id="52227" name="3 Resim" descr="paradox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70975" y="5511691"/>
            <a:ext cx="1218793" cy="134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1068945" y="1404200"/>
            <a:ext cx="10071279" cy="830997"/>
          </a:xfrm>
          <a:prstGeom prst="rect">
            <a:avLst/>
          </a:prstGeom>
        </p:spPr>
        <p:txBody>
          <a:bodyPr wrap="square">
            <a:spAutoFit/>
          </a:bodyPr>
          <a:lstStyle/>
          <a:p>
            <a:pPr>
              <a:defRPr/>
            </a:pPr>
            <a:r>
              <a:rPr lang="tr-TR" sz="2400" b="1" dirty="0">
                <a:solidFill>
                  <a:schemeClr val="accent2">
                    <a:lumMod val="50000"/>
                  </a:schemeClr>
                </a:solidFill>
              </a:rPr>
              <a:t>2—Öz Nitelik </a:t>
            </a:r>
            <a:r>
              <a:rPr lang="tr-TR" sz="2400" b="1" i="1" dirty="0">
                <a:solidFill>
                  <a:schemeClr val="accent2">
                    <a:lumMod val="50000"/>
                  </a:schemeClr>
                </a:solidFill>
              </a:rPr>
              <a:t>(</a:t>
            </a:r>
            <a:r>
              <a:rPr lang="tr-TR" sz="2400" i="1" dirty="0">
                <a:solidFill>
                  <a:schemeClr val="accent2">
                    <a:lumMod val="50000"/>
                  </a:schemeClr>
                </a:solidFill>
              </a:rPr>
              <a:t>Doğal özellikler; Geleneksel simgeler veya kimlikler; Yüklenebilir Kaliteler) </a:t>
            </a:r>
          </a:p>
        </p:txBody>
      </p:sp>
    </p:spTree>
    <p:extLst>
      <p:ext uri="{BB962C8B-B14F-4D97-AF65-F5344CB8AC3E}">
        <p14:creationId xmlns:p14="http://schemas.microsoft.com/office/powerpoint/2010/main" val="2795472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21070" y="2235233"/>
            <a:ext cx="11165983" cy="4286250"/>
          </a:xfrm>
        </p:spPr>
        <p:txBody>
          <a:bodyPr>
            <a:normAutofit/>
          </a:bodyPr>
          <a:lstStyle/>
          <a:p>
            <a:pPr marL="0" indent="0" algn="just">
              <a:buNone/>
              <a:defRPr/>
            </a:pPr>
            <a:r>
              <a:rPr lang="tr-TR" sz="2400" dirty="0" smtClean="0">
                <a:solidFill>
                  <a:schemeClr val="accent2">
                    <a:lumMod val="50000"/>
                  </a:schemeClr>
                </a:solidFill>
              </a:rPr>
              <a:t>Analojileri veya benzerliğin çeşitli durumlarını kullanırız. Bilimsel ürünlerin doğadaki benzer durumlara uygun olarak nasıl geliştirilmekte olduğunu gösteririz: </a:t>
            </a:r>
          </a:p>
          <a:p>
            <a:pPr algn="just">
              <a:defRPr/>
            </a:pPr>
            <a:r>
              <a:rPr lang="tr-TR" sz="2400" dirty="0" smtClean="0">
                <a:solidFill>
                  <a:schemeClr val="accent2">
                    <a:lumMod val="50000"/>
                  </a:schemeClr>
                </a:solidFill>
              </a:rPr>
              <a:t>Radar, yarasaların ses dalgalarını yansıtma içgüdüsünden icat edildi; </a:t>
            </a:r>
          </a:p>
          <a:p>
            <a:pPr algn="just">
              <a:defRPr/>
            </a:pPr>
            <a:r>
              <a:rPr lang="tr-TR" sz="2400" dirty="0" smtClean="0">
                <a:solidFill>
                  <a:schemeClr val="accent2">
                    <a:lumMod val="50000"/>
                  </a:schemeClr>
                </a:solidFill>
              </a:rPr>
              <a:t>Uçak kargo kapıları, bir deniztarağının kabuğunu açması gibi tasarladı;</a:t>
            </a:r>
          </a:p>
          <a:p>
            <a:pPr algn="just">
              <a:defRPr/>
            </a:pPr>
            <a:r>
              <a:rPr lang="tr-TR" sz="2400" dirty="0" smtClean="0">
                <a:solidFill>
                  <a:schemeClr val="accent2">
                    <a:lumMod val="50000"/>
                  </a:schemeClr>
                </a:solidFill>
              </a:rPr>
              <a:t>Bezelye kabuğunun birleşik-dikişi, paketlemenin tüm alanında kullanıldı.</a:t>
            </a:r>
          </a:p>
          <a:p>
            <a:pPr algn="just">
              <a:defRPr/>
            </a:pPr>
            <a:r>
              <a:rPr lang="tr-TR" sz="2400" dirty="0" smtClean="0">
                <a:solidFill>
                  <a:schemeClr val="accent2">
                    <a:lumMod val="50000"/>
                  </a:schemeClr>
                </a:solidFill>
              </a:rPr>
              <a:t>Öğretmenler, varoluş, hayatta kalma ve buluş problemlerini çözen hayvanların çizgi filmlerini ve filmlerini kullanabilir ve onların davranışlarının insanlarınkiyle nasıl paralel olabildiğini sorabilir.</a:t>
            </a:r>
          </a:p>
        </p:txBody>
      </p:sp>
      <p:sp>
        <p:nvSpPr>
          <p:cNvPr id="2" name="Dikdörtgen 1"/>
          <p:cNvSpPr/>
          <p:nvPr/>
        </p:nvSpPr>
        <p:spPr>
          <a:xfrm>
            <a:off x="1239632" y="1224753"/>
            <a:ext cx="10097037" cy="830997"/>
          </a:xfrm>
          <a:prstGeom prst="rect">
            <a:avLst/>
          </a:prstGeom>
        </p:spPr>
        <p:txBody>
          <a:bodyPr wrap="square">
            <a:spAutoFit/>
          </a:bodyPr>
          <a:lstStyle/>
          <a:p>
            <a:pPr>
              <a:defRPr/>
            </a:pPr>
            <a:r>
              <a:rPr lang="tr-TR" sz="2400" b="1" dirty="0">
                <a:solidFill>
                  <a:schemeClr val="accent2">
                    <a:lumMod val="50000"/>
                  </a:schemeClr>
                </a:solidFill>
              </a:rPr>
              <a:t>3— Analojiler</a:t>
            </a:r>
            <a:r>
              <a:rPr lang="tr-TR" sz="2400" dirty="0">
                <a:solidFill>
                  <a:schemeClr val="accent2">
                    <a:lumMod val="50000"/>
                  </a:schemeClr>
                </a:solidFill>
              </a:rPr>
              <a:t> </a:t>
            </a:r>
            <a:r>
              <a:rPr lang="tr-TR" sz="2400" b="1" dirty="0">
                <a:solidFill>
                  <a:schemeClr val="accent2">
                    <a:lumMod val="50000"/>
                  </a:schemeClr>
                </a:solidFill>
              </a:rPr>
              <a:t>(</a:t>
            </a:r>
            <a:r>
              <a:rPr lang="tr-TR" sz="2400" i="1" dirty="0">
                <a:solidFill>
                  <a:schemeClr val="accent2">
                    <a:lumMod val="50000"/>
                  </a:schemeClr>
                </a:solidFill>
              </a:rPr>
              <a:t>Benzerliğin durumları; Şeyler arasındaki benzerlikler; Bir şeyle başka bir şeyi kıyaslamak)</a:t>
            </a:r>
            <a:endParaRPr lang="tr-TR" sz="2400" dirty="0">
              <a:solidFill>
                <a:schemeClr val="accent2">
                  <a:lumMod val="50000"/>
                </a:schemeClr>
              </a:solidFill>
            </a:endParaRPr>
          </a:p>
        </p:txBody>
      </p:sp>
    </p:spTree>
    <p:extLst>
      <p:ext uri="{BB962C8B-B14F-4D97-AF65-F5344CB8AC3E}">
        <p14:creationId xmlns:p14="http://schemas.microsoft.com/office/powerpoint/2010/main" val="22970046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3 Resim" descr="celisk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2027" y="2429082"/>
            <a:ext cx="2934773" cy="4294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Başlık"/>
          <p:cNvSpPr>
            <a:spLocks noGrp="1"/>
          </p:cNvSpPr>
          <p:nvPr>
            <p:ph type="title"/>
          </p:nvPr>
        </p:nvSpPr>
        <p:spPr>
          <a:xfrm>
            <a:off x="1764920" y="923333"/>
            <a:ext cx="10109399" cy="1004474"/>
          </a:xfrm>
        </p:spPr>
        <p:txBody>
          <a:bodyPr>
            <a:noAutofit/>
          </a:bodyPr>
          <a:lstStyle/>
          <a:p>
            <a:pPr>
              <a:defRPr/>
            </a:pPr>
            <a:r>
              <a:rPr lang="tr-TR" sz="2400" b="1" i="1" dirty="0"/>
              <a:t>4— Çelişkiler- </a:t>
            </a:r>
            <a:r>
              <a:rPr lang="tr-TR" sz="2400" b="1" i="1" dirty="0" err="1"/>
              <a:t>Discrepancies</a:t>
            </a:r>
            <a:r>
              <a:rPr lang="tr-TR" sz="2400" b="1" i="1" dirty="0"/>
              <a:t> (</a:t>
            </a:r>
            <a:r>
              <a:rPr lang="tr-TR" sz="2400" i="1" dirty="0"/>
              <a:t>Bilgide Boşluklar </a:t>
            </a:r>
            <a:r>
              <a:rPr lang="tr-TR" sz="2400" i="1" dirty="0" smtClean="0"/>
              <a:t>veya </a:t>
            </a:r>
            <a:r>
              <a:rPr lang="tr-TR" sz="2400" i="1" dirty="0"/>
              <a:t>Sınırlamalar; Bilgide Eksik Bağlantılar; Bilinmeyen Ne</a:t>
            </a:r>
            <a:r>
              <a:rPr lang="tr-TR" sz="2400" b="1" i="1" dirty="0"/>
              <a:t>)</a:t>
            </a:r>
            <a:r>
              <a:rPr lang="tr-TR" sz="2400" dirty="0"/>
              <a:t/>
            </a:r>
            <a:br>
              <a:rPr lang="tr-TR" sz="2400" dirty="0"/>
            </a:br>
            <a:r>
              <a:rPr lang="tr-TR" sz="1200" i="1" dirty="0" smtClean="0"/>
              <a:t>. </a:t>
            </a:r>
            <a:r>
              <a:rPr lang="tr-TR" sz="2400" dirty="0"/>
              <a:t/>
            </a:r>
            <a:br>
              <a:rPr lang="tr-TR" sz="2400" dirty="0"/>
            </a:br>
            <a:endParaRPr lang="tr-TR" sz="2400" dirty="0"/>
          </a:p>
        </p:txBody>
      </p:sp>
      <p:sp>
        <p:nvSpPr>
          <p:cNvPr id="54276" name="2 İçerik Yer Tutucusu"/>
          <p:cNvSpPr>
            <a:spLocks noGrp="1"/>
          </p:cNvSpPr>
          <p:nvPr>
            <p:ph idx="1"/>
          </p:nvPr>
        </p:nvSpPr>
        <p:spPr>
          <a:xfrm>
            <a:off x="1120977" y="2067433"/>
            <a:ext cx="7237411" cy="5018087"/>
          </a:xfrm>
        </p:spPr>
        <p:txBody>
          <a:bodyPr/>
          <a:lstStyle/>
          <a:p>
            <a:pPr eaLnBrk="1" hangingPunct="1"/>
            <a:r>
              <a:rPr lang="tr-TR" altLang="tr-TR" sz="2000" dirty="0">
                <a:solidFill>
                  <a:schemeClr val="accent2">
                    <a:lumMod val="50000"/>
                  </a:schemeClr>
                </a:solidFill>
              </a:rPr>
              <a:t>Eksikliklerin çeşitli örneklerini </a:t>
            </a:r>
            <a:r>
              <a:rPr lang="tr-TR" altLang="tr-TR" sz="2000" dirty="0" smtClean="0">
                <a:solidFill>
                  <a:schemeClr val="accent2">
                    <a:lumMod val="50000"/>
                  </a:schemeClr>
                </a:solidFill>
              </a:rPr>
              <a:t>kullanalım;</a:t>
            </a:r>
          </a:p>
          <a:p>
            <a:pPr eaLnBrk="1" hangingPunct="1"/>
            <a:r>
              <a:rPr lang="tr-TR" altLang="tr-TR" sz="2000" dirty="0" smtClean="0">
                <a:solidFill>
                  <a:schemeClr val="accent2">
                    <a:lumMod val="50000"/>
                  </a:schemeClr>
                </a:solidFill>
              </a:rPr>
              <a:t>Bilgideki </a:t>
            </a:r>
            <a:r>
              <a:rPr lang="tr-TR" altLang="tr-TR" sz="2000" dirty="0">
                <a:solidFill>
                  <a:schemeClr val="accent2">
                    <a:lumMod val="50000"/>
                  </a:schemeClr>
                </a:solidFill>
              </a:rPr>
              <a:t>boşlukları, eksik parçaları veya bilinmeyenleri arama becerilerini </a:t>
            </a:r>
            <a:r>
              <a:rPr lang="tr-TR" altLang="tr-TR" sz="2000" dirty="0" smtClean="0">
                <a:solidFill>
                  <a:schemeClr val="accent2">
                    <a:lumMod val="50000"/>
                  </a:schemeClr>
                </a:solidFill>
              </a:rPr>
              <a:t>geliştirelim.</a:t>
            </a:r>
          </a:p>
          <a:p>
            <a:pPr eaLnBrk="1" hangingPunct="1"/>
            <a:r>
              <a:rPr lang="tr-TR" altLang="tr-TR" sz="2000" dirty="0" smtClean="0">
                <a:solidFill>
                  <a:schemeClr val="accent2">
                    <a:lumMod val="50000"/>
                  </a:schemeClr>
                </a:solidFill>
              </a:rPr>
              <a:t>Bilgide </a:t>
            </a:r>
            <a:r>
              <a:rPr lang="tr-TR" altLang="tr-TR" sz="2000" dirty="0">
                <a:solidFill>
                  <a:schemeClr val="accent2">
                    <a:lumMod val="50000"/>
                  </a:schemeClr>
                </a:solidFill>
              </a:rPr>
              <a:t>tutarsızlıklar hakkında yansıtıcı düşünce için zamana izin </a:t>
            </a:r>
            <a:r>
              <a:rPr lang="tr-TR" altLang="tr-TR" sz="2000" dirty="0" smtClean="0">
                <a:solidFill>
                  <a:schemeClr val="accent2">
                    <a:lumMod val="50000"/>
                  </a:schemeClr>
                </a:solidFill>
              </a:rPr>
              <a:t>verelim. </a:t>
            </a:r>
          </a:p>
          <a:p>
            <a:pPr eaLnBrk="1" hangingPunct="1"/>
            <a:r>
              <a:rPr lang="tr-TR" altLang="tr-TR" sz="2000" dirty="0" smtClean="0">
                <a:solidFill>
                  <a:schemeClr val="accent2">
                    <a:lumMod val="50000"/>
                  </a:schemeClr>
                </a:solidFill>
              </a:rPr>
              <a:t>Gerçeklik </a:t>
            </a:r>
            <a:r>
              <a:rPr lang="tr-TR" altLang="tr-TR" sz="2000" dirty="0">
                <a:solidFill>
                  <a:schemeClr val="accent2">
                    <a:lumMod val="50000"/>
                  </a:schemeClr>
                </a:solidFill>
              </a:rPr>
              <a:t>problemleri ve bilimsel tutarlılık problemleri arasındaki farka dikkat </a:t>
            </a:r>
            <a:r>
              <a:rPr lang="tr-TR" altLang="tr-TR" sz="2000" dirty="0" smtClean="0">
                <a:solidFill>
                  <a:schemeClr val="accent2">
                    <a:lumMod val="50000"/>
                  </a:schemeClr>
                </a:solidFill>
              </a:rPr>
              <a:t>çekelim. </a:t>
            </a:r>
          </a:p>
          <a:p>
            <a:pPr eaLnBrk="1" hangingPunct="1"/>
            <a:r>
              <a:rPr lang="tr-TR" altLang="tr-TR" sz="2000" dirty="0" smtClean="0">
                <a:solidFill>
                  <a:schemeClr val="accent2">
                    <a:lumMod val="50000"/>
                  </a:schemeClr>
                </a:solidFill>
              </a:rPr>
              <a:t>İnsanlara </a:t>
            </a:r>
            <a:r>
              <a:rPr lang="tr-TR" altLang="tr-TR" sz="2000" dirty="0">
                <a:solidFill>
                  <a:schemeClr val="accent2">
                    <a:lumMod val="50000"/>
                  </a:schemeClr>
                </a:solidFill>
              </a:rPr>
              <a:t>sıkıntı veren şeyleri, insanların ihtiyaç duyduğu şeyleri veya yanlış şeyleri </a:t>
            </a:r>
            <a:r>
              <a:rPr lang="tr-TR" altLang="tr-TR" sz="2000" dirty="0" smtClean="0">
                <a:solidFill>
                  <a:schemeClr val="accent2">
                    <a:lumMod val="50000"/>
                  </a:schemeClr>
                </a:solidFill>
              </a:rPr>
              <a:t>listelemelerini isteyelim. </a:t>
            </a:r>
            <a:endParaRPr lang="tr-TR" altLang="tr-TR" sz="2000" dirty="0">
              <a:solidFill>
                <a:schemeClr val="accent2">
                  <a:lumMod val="50000"/>
                </a:schemeClr>
              </a:solidFill>
            </a:endParaRPr>
          </a:p>
          <a:p>
            <a:pPr eaLnBrk="1" hangingPunct="1"/>
            <a:endParaRPr lang="tr-TR" altLang="tr-TR" dirty="0"/>
          </a:p>
        </p:txBody>
      </p:sp>
    </p:spTree>
    <p:extLst>
      <p:ext uri="{BB962C8B-B14F-4D97-AF65-F5344CB8AC3E}">
        <p14:creationId xmlns:p14="http://schemas.microsoft.com/office/powerpoint/2010/main" val="1265817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3"/>
          <p:cNvGraphicFramePr>
            <a:graphicFrameLocks noGrp="1"/>
          </p:cNvGraphicFramePr>
          <p:nvPr>
            <p:extLst>
              <p:ext uri="{D42A27DB-BD31-4B8C-83A1-F6EECF244321}">
                <p14:modId xmlns:p14="http://schemas.microsoft.com/office/powerpoint/2010/main" val="2913660329"/>
              </p:ext>
            </p:extLst>
          </p:nvPr>
        </p:nvGraphicFramePr>
        <p:xfrm>
          <a:off x="849087" y="1518556"/>
          <a:ext cx="10858498" cy="5339443"/>
        </p:xfrm>
        <a:graphic>
          <a:graphicData uri="http://schemas.openxmlformats.org/drawingml/2006/table">
            <a:tbl>
              <a:tblPr/>
              <a:tblGrid>
                <a:gridCol w="3474073"/>
                <a:gridCol w="4088095"/>
                <a:gridCol w="3296330"/>
              </a:tblGrid>
              <a:tr h="5339443">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2400" b="0" i="0" u="none" strike="noStrike" cap="none" normalizeH="0" baseline="0" dirty="0" smtClean="0">
                          <a:ln>
                            <a:noFill/>
                          </a:ln>
                          <a:solidFill>
                            <a:schemeClr val="accent2">
                              <a:lumMod val="50000"/>
                            </a:schemeClr>
                          </a:solidFill>
                          <a:effectLst/>
                          <a:latin typeface="Arial" panose="020B0604020202020204" pitchFamily="34" charset="0"/>
                        </a:rPr>
                        <a:t>Yetenek (</a:t>
                      </a:r>
                      <a:r>
                        <a:rPr kumimoji="0" lang="tr-TR" altLang="tr-TR" sz="2400" b="0" i="0" u="none" strike="noStrike" cap="none" normalizeH="0" baseline="0" dirty="0" err="1" smtClean="0">
                          <a:ln>
                            <a:noFill/>
                          </a:ln>
                          <a:solidFill>
                            <a:schemeClr val="accent2">
                              <a:lumMod val="50000"/>
                            </a:schemeClr>
                          </a:solidFill>
                          <a:effectLst/>
                          <a:latin typeface="Arial" panose="020B0604020202020204" pitchFamily="34" charset="0"/>
                        </a:rPr>
                        <a:t>Ability</a:t>
                      </a:r>
                      <a:r>
                        <a:rPr kumimoji="0" lang="tr-TR" altLang="tr-TR" sz="2400" b="0" i="0" u="none" strike="noStrike" cap="none" normalizeH="0" baseline="0" dirty="0" smtClean="0">
                          <a:ln>
                            <a:noFill/>
                          </a:ln>
                          <a:solidFill>
                            <a:schemeClr val="accent2">
                              <a:lumMod val="50000"/>
                            </a:schemeClr>
                          </a:solidFill>
                          <a:effectLst/>
                          <a:latin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2400" b="0" i="0" u="none" strike="noStrike" cap="none" normalizeH="0" baseline="0" dirty="0" smtClean="0">
                        <a:ln>
                          <a:noFill/>
                        </a:ln>
                        <a:solidFill>
                          <a:schemeClr val="accent2">
                            <a:lumMod val="50000"/>
                          </a:schemeClr>
                        </a:solidFill>
                        <a:effectLst/>
                        <a:latin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tr-TR" altLang="tr-TR" sz="2400" b="0" i="0" u="none" strike="noStrike" cap="none" normalizeH="0" baseline="0" dirty="0" smtClean="0">
                          <a:ln>
                            <a:noFill/>
                          </a:ln>
                          <a:solidFill>
                            <a:schemeClr val="accent2">
                              <a:lumMod val="50000"/>
                            </a:schemeClr>
                          </a:solidFill>
                          <a:effectLst/>
                          <a:latin typeface="Arial Unicode MS" panose="020B0604020202020204" pitchFamily="34" charset="-128"/>
                        </a:rPr>
                        <a:t>İleri kelime bilgisi</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tr-TR" altLang="tr-TR" sz="2400" b="0" i="0" u="none" strike="noStrike" cap="none" normalizeH="0" baseline="0" dirty="0" smtClean="0">
                          <a:ln>
                            <a:noFill/>
                          </a:ln>
                          <a:solidFill>
                            <a:schemeClr val="accent2">
                              <a:lumMod val="50000"/>
                            </a:schemeClr>
                          </a:solidFill>
                          <a:effectLst/>
                          <a:latin typeface="Arial Unicode MS" panose="020B0604020202020204" pitchFamily="34" charset="-128"/>
                        </a:rPr>
                        <a:t>İyi hafıza</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tr-TR" altLang="tr-TR" sz="2400" b="0" i="0" u="none" strike="noStrike" cap="none" normalizeH="0" baseline="0" dirty="0" smtClean="0">
                          <a:ln>
                            <a:noFill/>
                          </a:ln>
                          <a:solidFill>
                            <a:schemeClr val="accent2">
                              <a:lumMod val="50000"/>
                            </a:schemeClr>
                          </a:solidFill>
                          <a:effectLst/>
                          <a:latin typeface="Arial Unicode MS" panose="020B0604020202020204" pitchFamily="34" charset="-128"/>
                        </a:rPr>
                        <a:t>Hızlı ve kolay öğrenme</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tr-TR" altLang="tr-TR" sz="2400" b="0" i="0" u="none" strike="noStrike" cap="none" normalizeH="0" baseline="0" dirty="0" smtClean="0">
                          <a:ln>
                            <a:noFill/>
                          </a:ln>
                          <a:solidFill>
                            <a:schemeClr val="accent2">
                              <a:lumMod val="50000"/>
                            </a:schemeClr>
                          </a:solidFill>
                          <a:effectLst/>
                          <a:latin typeface="Arial Unicode MS" panose="020B0604020202020204" pitchFamily="34" charset="-128"/>
                        </a:rPr>
                        <a:t>Geniş bilgi birikimi</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tr-TR" altLang="tr-TR" sz="2400" b="0" i="0" u="none" strike="noStrike" cap="none" normalizeH="0" baseline="0" dirty="0" smtClean="0">
                          <a:ln>
                            <a:noFill/>
                          </a:ln>
                          <a:solidFill>
                            <a:schemeClr val="accent2">
                              <a:lumMod val="50000"/>
                            </a:schemeClr>
                          </a:solidFill>
                          <a:effectLst/>
                          <a:latin typeface="Arial Unicode MS" panose="020B0604020202020204" pitchFamily="34" charset="-128"/>
                        </a:rPr>
                        <a:t>İyi genellemeler</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tr-TR" altLang="tr-TR" sz="2400" b="0" i="0" u="none" strike="noStrike" cap="none" normalizeH="0" baseline="0" dirty="0" smtClean="0">
                          <a:ln>
                            <a:noFill/>
                          </a:ln>
                          <a:solidFill>
                            <a:schemeClr val="accent2">
                              <a:lumMod val="50000"/>
                            </a:schemeClr>
                          </a:solidFill>
                          <a:effectLst/>
                          <a:latin typeface="Arial Unicode MS" panose="020B0604020202020204" pitchFamily="34" charset="-128"/>
                        </a:rPr>
                        <a:t>Kolayca soyutlama</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tr-TR" altLang="tr-TR" sz="2400" b="0" i="0" u="none" strike="noStrike" cap="none" normalizeH="0" baseline="0" dirty="0" smtClean="0">
                          <a:ln>
                            <a:noFill/>
                          </a:ln>
                          <a:solidFill>
                            <a:schemeClr val="accent2">
                              <a:lumMod val="50000"/>
                            </a:schemeClr>
                          </a:solidFill>
                          <a:effectLst/>
                          <a:latin typeface="Arial Unicode MS" panose="020B0604020202020204" pitchFamily="34" charset="-128"/>
                        </a:rPr>
                        <a:t>Karar ve hüküm verme</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tr-TR" altLang="tr-TR" sz="2400" b="0" i="0" u="none" strike="noStrike" cap="none" normalizeH="0" baseline="0" dirty="0" smtClean="0">
                          <a:ln>
                            <a:noFill/>
                          </a:ln>
                          <a:solidFill>
                            <a:schemeClr val="accent2">
                              <a:lumMod val="50000"/>
                            </a:schemeClr>
                          </a:solidFill>
                          <a:effectLst/>
                          <a:latin typeface="Arial" panose="020B0604020202020204" pitchFamily="34" charset="0"/>
                        </a:rPr>
                        <a:t>Benzerlikleri ve farklılıkları algılama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2400" b="0" i="0" u="none" strike="noStrike" cap="none" normalizeH="0" baseline="0" dirty="0" smtClean="0">
                          <a:ln>
                            <a:noFill/>
                          </a:ln>
                          <a:solidFill>
                            <a:schemeClr val="accent2">
                              <a:lumMod val="50000"/>
                            </a:schemeClr>
                          </a:solidFill>
                          <a:effectLst/>
                          <a:latin typeface="Arial" panose="020B0604020202020204" pitchFamily="34" charset="0"/>
                        </a:rPr>
                        <a:t>Yaratıcılık (</a:t>
                      </a:r>
                      <a:r>
                        <a:rPr kumimoji="0" lang="tr-TR" altLang="tr-TR" sz="2400" b="0" i="0" u="none" strike="noStrike" cap="none" normalizeH="0" baseline="0" dirty="0" err="1" smtClean="0">
                          <a:ln>
                            <a:noFill/>
                          </a:ln>
                          <a:solidFill>
                            <a:schemeClr val="accent2">
                              <a:lumMod val="50000"/>
                            </a:schemeClr>
                          </a:solidFill>
                          <a:effectLst/>
                          <a:latin typeface="Arial" panose="020B0604020202020204" pitchFamily="34" charset="0"/>
                        </a:rPr>
                        <a:t>Creativity</a:t>
                      </a:r>
                      <a:r>
                        <a:rPr kumimoji="0" lang="tr-TR" altLang="tr-TR" sz="2400" b="0" i="0" u="none" strike="noStrike" cap="none" normalizeH="0" baseline="0" dirty="0" smtClean="0">
                          <a:ln>
                            <a:noFill/>
                          </a:ln>
                          <a:solidFill>
                            <a:schemeClr val="accent2">
                              <a:lumMod val="50000"/>
                            </a:schemeClr>
                          </a:solidFill>
                          <a:effectLst/>
                          <a:latin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2400" b="0" i="0" u="none" strike="noStrike" cap="none" normalizeH="0" baseline="0" dirty="0" smtClean="0">
                        <a:ln>
                          <a:noFill/>
                        </a:ln>
                        <a:solidFill>
                          <a:schemeClr val="accent2">
                            <a:lumMod val="50000"/>
                          </a:schemeClr>
                        </a:solidFill>
                        <a:effectLst/>
                        <a:latin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tr-TR" altLang="tr-TR" sz="2400" b="0" i="0" u="none" strike="noStrike" cap="none" normalizeH="0" baseline="0" dirty="0" smtClean="0">
                          <a:ln>
                            <a:noFill/>
                          </a:ln>
                          <a:solidFill>
                            <a:schemeClr val="accent2">
                              <a:lumMod val="50000"/>
                            </a:schemeClr>
                          </a:solidFill>
                          <a:effectLst/>
                          <a:latin typeface="Arial Unicode MS" panose="020B0604020202020204" pitchFamily="34" charset="-128"/>
                        </a:rPr>
                        <a:t>Soru sorma, merak</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tr-TR" altLang="tr-TR" sz="2400" b="0" i="0" u="none" strike="noStrike" cap="none" normalizeH="0" baseline="0" dirty="0" smtClean="0">
                          <a:ln>
                            <a:noFill/>
                          </a:ln>
                          <a:solidFill>
                            <a:schemeClr val="accent2">
                              <a:lumMod val="50000"/>
                            </a:schemeClr>
                          </a:solidFill>
                          <a:effectLst/>
                          <a:latin typeface="Arial Unicode MS" panose="020B0604020202020204" pitchFamily="34" charset="-128"/>
                        </a:rPr>
                        <a:t>Akıcı ve esnek olma</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tr-TR" altLang="tr-TR" sz="2400" b="0" i="0" u="none" strike="noStrike" cap="none" normalizeH="0" baseline="0" dirty="0" smtClean="0">
                          <a:ln>
                            <a:noFill/>
                          </a:ln>
                          <a:solidFill>
                            <a:schemeClr val="accent2">
                              <a:lumMod val="50000"/>
                            </a:schemeClr>
                          </a:solidFill>
                          <a:effectLst/>
                          <a:latin typeface="Arial Unicode MS" panose="020B0604020202020204" pitchFamily="34" charset="-128"/>
                        </a:rPr>
                        <a:t>Orijinallik</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tr-TR" altLang="tr-TR" sz="2400" b="0" i="0" u="none" strike="noStrike" cap="none" normalizeH="0" baseline="0" dirty="0" smtClean="0">
                          <a:ln>
                            <a:noFill/>
                          </a:ln>
                          <a:solidFill>
                            <a:schemeClr val="accent2">
                              <a:lumMod val="50000"/>
                            </a:schemeClr>
                          </a:solidFill>
                          <a:effectLst/>
                          <a:latin typeface="Arial Unicode MS" panose="020B0604020202020204" pitchFamily="34" charset="-128"/>
                        </a:rPr>
                        <a:t>Ayrıntılı, incelikli olma</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tr-TR" altLang="tr-TR" sz="2400" b="0" i="0" u="none" strike="noStrike" cap="none" normalizeH="0" baseline="0" dirty="0" smtClean="0">
                          <a:ln>
                            <a:noFill/>
                          </a:ln>
                          <a:solidFill>
                            <a:schemeClr val="accent2">
                              <a:lumMod val="50000"/>
                            </a:schemeClr>
                          </a:solidFill>
                          <a:effectLst/>
                          <a:latin typeface="Arial Unicode MS" panose="020B0604020202020204" pitchFamily="34" charset="-128"/>
                        </a:rPr>
                        <a:t>Fikirleri birlikte ele alma, dönüştürme</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tr-TR" altLang="tr-TR" sz="2400" b="0" i="0" u="none" strike="noStrike" cap="none" normalizeH="0" baseline="0" dirty="0" smtClean="0">
                          <a:ln>
                            <a:noFill/>
                          </a:ln>
                          <a:solidFill>
                            <a:schemeClr val="accent2">
                              <a:lumMod val="50000"/>
                            </a:schemeClr>
                          </a:solidFill>
                          <a:effectLst/>
                          <a:latin typeface="Arial Unicode MS" panose="020B0604020202020204" pitchFamily="34" charset="-128"/>
                        </a:rPr>
                        <a:t>Anlamların farkına varma</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tr-TR" altLang="tr-TR" sz="2400" b="0" i="0" u="none" strike="noStrike" cap="none" normalizeH="0" baseline="0" dirty="0" smtClean="0">
                          <a:ln>
                            <a:noFill/>
                          </a:ln>
                          <a:solidFill>
                            <a:schemeClr val="accent2">
                              <a:lumMod val="50000"/>
                            </a:schemeClr>
                          </a:solidFill>
                          <a:effectLst/>
                          <a:latin typeface="Arial Unicode MS" panose="020B0604020202020204" pitchFamily="34" charset="-128"/>
                        </a:rPr>
                        <a:t>Anlaşmazlıkları umursamama</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tr-TR" altLang="tr-TR" sz="2400" b="0" i="0" u="none" strike="noStrike" cap="none" normalizeH="0" baseline="0" dirty="0" smtClean="0">
                          <a:ln>
                            <a:noFill/>
                          </a:ln>
                          <a:solidFill>
                            <a:schemeClr val="accent2">
                              <a:lumMod val="50000"/>
                            </a:schemeClr>
                          </a:solidFill>
                          <a:effectLst/>
                          <a:latin typeface="Arial Unicode MS" panose="020B0604020202020204" pitchFamily="34" charset="-128"/>
                        </a:rPr>
                        <a:t>İnce espriler bulma, paradoksları görme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2400" b="0" i="0" u="none" strike="noStrike" cap="none" normalizeH="0" baseline="0" dirty="0" smtClean="0">
                        <a:ln>
                          <a:noFill/>
                        </a:ln>
                        <a:solidFill>
                          <a:schemeClr val="accent2">
                            <a:lumMod val="50000"/>
                          </a:schemeClr>
                        </a:solidFill>
                        <a:effectLst/>
                        <a:latin typeface="Arial Unicode MS" panose="020B060402020202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2400" b="0" i="0" u="none" strike="noStrike" cap="none" normalizeH="0" baseline="0" dirty="0" smtClean="0">
                          <a:ln>
                            <a:noFill/>
                          </a:ln>
                          <a:solidFill>
                            <a:schemeClr val="accent2">
                              <a:lumMod val="50000"/>
                            </a:schemeClr>
                          </a:solidFill>
                          <a:effectLst/>
                          <a:latin typeface="Arial" panose="020B0604020202020204" pitchFamily="34" charset="0"/>
                        </a:rPr>
                        <a:t>Motivasyon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2400" b="0" i="0" u="none" strike="noStrike" cap="none" normalizeH="0" baseline="0" dirty="0" smtClean="0">
                        <a:ln>
                          <a:noFill/>
                        </a:ln>
                        <a:solidFill>
                          <a:schemeClr val="accent2">
                            <a:lumMod val="50000"/>
                          </a:schemeClr>
                        </a:solidFill>
                        <a:effectLst/>
                        <a:latin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2400" b="0" i="0" u="none" strike="noStrike" cap="none" normalizeH="0" baseline="0" dirty="0" smtClean="0">
                          <a:ln>
                            <a:noFill/>
                          </a:ln>
                          <a:solidFill>
                            <a:schemeClr val="accent2">
                              <a:lumMod val="50000"/>
                            </a:schemeClr>
                          </a:solidFill>
                          <a:effectLst/>
                          <a:latin typeface="Arial Unicode MS" panose="020B0604020202020204" pitchFamily="34" charset="-128"/>
                        </a:rPr>
                        <a:t>- Kendi amaçlarını belirleme</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tr-TR" altLang="tr-TR" sz="2400" b="0" i="0" u="none" strike="noStrike" cap="none" normalizeH="0" baseline="0" dirty="0" smtClean="0">
                          <a:ln>
                            <a:noFill/>
                          </a:ln>
                          <a:solidFill>
                            <a:schemeClr val="accent2">
                              <a:lumMod val="50000"/>
                            </a:schemeClr>
                          </a:solidFill>
                          <a:effectLst/>
                          <a:latin typeface="Arial Unicode MS" panose="020B0604020202020204" pitchFamily="34" charset="-128"/>
                        </a:rPr>
                        <a:t>Yoğun katılım</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tr-TR" altLang="tr-TR" sz="2400" b="0" i="0" u="none" strike="noStrike" cap="none" normalizeH="0" baseline="0" dirty="0" smtClean="0">
                          <a:ln>
                            <a:noFill/>
                          </a:ln>
                          <a:solidFill>
                            <a:schemeClr val="accent2">
                              <a:lumMod val="50000"/>
                            </a:schemeClr>
                          </a:solidFill>
                          <a:effectLst/>
                          <a:latin typeface="Arial Unicode MS" panose="020B0604020202020204" pitchFamily="34" charset="-128"/>
                        </a:rPr>
                        <a:t>Kendi görevlerini tercih</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tr-TR" altLang="tr-TR" sz="2400" b="0" i="0" u="none" strike="noStrike" cap="none" normalizeH="0" baseline="0" dirty="0" smtClean="0">
                          <a:ln>
                            <a:noFill/>
                          </a:ln>
                          <a:solidFill>
                            <a:schemeClr val="accent2">
                              <a:lumMod val="50000"/>
                            </a:schemeClr>
                          </a:solidFill>
                          <a:effectLst/>
                          <a:latin typeface="Arial Unicode MS" panose="020B0604020202020204" pitchFamily="34" charset="-128"/>
                        </a:rPr>
                        <a:t> Yüksek enerji seviyesi</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tr-TR" altLang="tr-TR" sz="2400" b="0" i="0" u="none" strike="noStrike" cap="none" normalizeH="0" baseline="0" dirty="0" smtClean="0">
                          <a:ln>
                            <a:noFill/>
                          </a:ln>
                          <a:solidFill>
                            <a:schemeClr val="accent2">
                              <a:lumMod val="50000"/>
                            </a:schemeClr>
                          </a:solidFill>
                          <a:effectLst/>
                          <a:latin typeface="Arial Unicode MS" panose="020B0604020202020204" pitchFamily="34" charset="-128"/>
                        </a:rPr>
                        <a:t>Çalışmaktan kolayca vazgeçmeme</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tr-TR" altLang="tr-TR" sz="2400" b="0" i="0" u="none" strike="noStrike" cap="none" normalizeH="0" baseline="0" dirty="0" smtClean="0">
                          <a:ln>
                            <a:noFill/>
                          </a:ln>
                          <a:solidFill>
                            <a:schemeClr val="accent2">
                              <a:lumMod val="50000"/>
                            </a:schemeClr>
                          </a:solidFill>
                          <a:effectLst/>
                          <a:latin typeface="Arial Unicode MS" panose="020B0604020202020204" pitchFamily="34" charset="-128"/>
                        </a:rPr>
                        <a:t>Ürünleri tamamlama</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tr-TR" altLang="tr-TR" sz="2400" b="0" i="0" u="none" strike="noStrike" cap="none" normalizeH="0" baseline="0" dirty="0" smtClean="0">
                          <a:ln>
                            <a:noFill/>
                          </a:ln>
                          <a:solidFill>
                            <a:schemeClr val="accent2">
                              <a:lumMod val="50000"/>
                            </a:schemeClr>
                          </a:solidFill>
                          <a:effectLst/>
                          <a:latin typeface="Arial Unicode MS" panose="020B0604020202020204" pitchFamily="34" charset="-128"/>
                        </a:rPr>
                        <a:t>Yeni projelere gönüllü</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tr-TR" altLang="tr-TR" sz="2400" b="0" i="0" u="none" strike="noStrike" cap="none" normalizeH="0" baseline="0" dirty="0" smtClean="0">
                          <a:ln>
                            <a:noFill/>
                          </a:ln>
                          <a:solidFill>
                            <a:schemeClr val="accent2">
                              <a:lumMod val="50000"/>
                            </a:schemeClr>
                          </a:solidFill>
                          <a:effectLst/>
                          <a:latin typeface="Arial Unicode MS" panose="020B0604020202020204" pitchFamily="34" charset="-128"/>
                        </a:rPr>
                        <a:t>Sorumluluk alma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2183659761"/>
              </p:ext>
            </p:extLst>
          </p:nvPr>
        </p:nvGraphicFramePr>
        <p:xfrm>
          <a:off x="822219" y="1535218"/>
          <a:ext cx="10852710" cy="669139"/>
        </p:xfrm>
        <a:graphic>
          <a:graphicData uri="http://schemas.openxmlformats.org/drawingml/2006/table">
            <a:tbl>
              <a:tblPr/>
              <a:tblGrid>
                <a:gridCol w="10852710"/>
              </a:tblGrid>
              <a:tr h="669139">
                <a:tc>
                  <a:txBody>
                    <a:bodyPr/>
                    <a:lstStyle/>
                    <a:p>
                      <a:pPr algn="ctr"/>
                      <a:r>
                        <a:rPr lang="tr-TR" dirty="0" smtClean="0"/>
                        <a:t> </a:t>
                      </a:r>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513913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43348" y="1219799"/>
            <a:ext cx="10023542" cy="946688"/>
          </a:xfrm>
        </p:spPr>
        <p:txBody>
          <a:bodyPr>
            <a:noAutofit/>
          </a:bodyPr>
          <a:lstStyle/>
          <a:p>
            <a:pPr>
              <a:defRPr/>
            </a:pPr>
            <a:r>
              <a:rPr lang="tr-TR" sz="2400" b="1" dirty="0"/>
              <a:t>5</a:t>
            </a:r>
            <a:r>
              <a:rPr lang="tr-TR" sz="2400" dirty="0"/>
              <a:t>—</a:t>
            </a:r>
            <a:r>
              <a:rPr lang="tr-TR" sz="2400" b="1" dirty="0"/>
              <a:t>Kışkırtıcı Sorular (</a:t>
            </a:r>
            <a:r>
              <a:rPr lang="tr-TR" sz="2400" b="1" dirty="0" err="1"/>
              <a:t>Provocative</a:t>
            </a:r>
            <a:r>
              <a:rPr lang="tr-TR" sz="2400" b="1" dirty="0"/>
              <a:t> </a:t>
            </a:r>
            <a:r>
              <a:rPr lang="tr-TR" sz="2400" b="1" dirty="0" err="1"/>
              <a:t>Questions</a:t>
            </a:r>
            <a:r>
              <a:rPr lang="tr-TR" sz="2400" b="1" dirty="0"/>
              <a:t>) (</a:t>
            </a:r>
            <a:r>
              <a:rPr lang="tr-TR" sz="2400" i="1" dirty="0"/>
              <a:t>Üst Anlamı Getirecek Soruşturma; Bilgi Keşfini </a:t>
            </a:r>
            <a:r>
              <a:rPr lang="tr-TR" sz="2400" i="1" dirty="0" err="1"/>
              <a:t>Kışkırma</a:t>
            </a:r>
            <a:r>
              <a:rPr lang="tr-TR" sz="2400" i="1" dirty="0"/>
              <a:t>; Keşfeden Yeni Bilgiyi Çağırma )</a:t>
            </a:r>
            <a:r>
              <a:rPr lang="tr-TR" sz="2400" dirty="0"/>
              <a:t/>
            </a:r>
            <a:br>
              <a:rPr lang="tr-TR" sz="2400" dirty="0"/>
            </a:br>
            <a:endParaRPr lang="tr-TR" sz="1000" dirty="0"/>
          </a:p>
        </p:txBody>
      </p:sp>
      <p:sp>
        <p:nvSpPr>
          <p:cNvPr id="3" name="2 İçerik Yer Tutucusu"/>
          <p:cNvSpPr>
            <a:spLocks noGrp="1"/>
          </p:cNvSpPr>
          <p:nvPr>
            <p:ph idx="1"/>
          </p:nvPr>
        </p:nvSpPr>
        <p:spPr>
          <a:xfrm>
            <a:off x="579550" y="2449822"/>
            <a:ext cx="9184692" cy="4946650"/>
          </a:xfrm>
        </p:spPr>
        <p:txBody>
          <a:bodyPr>
            <a:normAutofit/>
          </a:bodyPr>
          <a:lstStyle/>
          <a:p>
            <a:pPr algn="just">
              <a:defRPr/>
            </a:pPr>
            <a:r>
              <a:rPr lang="tr-TR" sz="2200" dirty="0" smtClean="0">
                <a:solidFill>
                  <a:schemeClr val="accent2">
                    <a:lumMod val="50000"/>
                  </a:schemeClr>
                </a:solidFill>
              </a:rPr>
              <a:t>Gerçeklere </a:t>
            </a:r>
            <a:r>
              <a:rPr lang="tr-TR" sz="2200" dirty="0">
                <a:solidFill>
                  <a:schemeClr val="accent2">
                    <a:lumMod val="50000"/>
                  </a:schemeClr>
                </a:solidFill>
              </a:rPr>
              <a:t>dayalı sorularla (Ne kadar çok? Kaç tane? Nedir? Kim?) derin anlama gerektiren sorular (Sen, nasıl </a:t>
            </a:r>
            <a:r>
              <a:rPr lang="tr-TR" sz="2200" dirty="0" smtClean="0">
                <a:solidFill>
                  <a:schemeClr val="accent2">
                    <a:lumMod val="50000"/>
                  </a:schemeClr>
                </a:solidFill>
              </a:rPr>
              <a:t>yapardın? </a:t>
            </a:r>
            <a:r>
              <a:rPr lang="tr-TR" sz="2200" dirty="0">
                <a:solidFill>
                  <a:schemeClr val="accent2">
                    <a:lumMod val="50000"/>
                  </a:schemeClr>
                </a:solidFill>
              </a:rPr>
              <a:t>Diğer yollar ne? Ya … ise? Ne kadar başka?) arasındaki farka dikkat </a:t>
            </a:r>
            <a:r>
              <a:rPr lang="tr-TR" sz="2200" dirty="0" smtClean="0">
                <a:solidFill>
                  <a:schemeClr val="accent2">
                    <a:lumMod val="50000"/>
                  </a:schemeClr>
                </a:solidFill>
              </a:rPr>
              <a:t>çekelim. </a:t>
            </a:r>
          </a:p>
          <a:p>
            <a:pPr algn="just">
              <a:defRPr/>
            </a:pPr>
            <a:r>
              <a:rPr lang="tr-TR" sz="2200" dirty="0" smtClean="0">
                <a:solidFill>
                  <a:schemeClr val="accent2">
                    <a:lumMod val="50000"/>
                  </a:schemeClr>
                </a:solidFill>
              </a:rPr>
              <a:t>Çeviri</a:t>
            </a:r>
            <a:r>
              <a:rPr lang="tr-TR" sz="2200" dirty="0">
                <a:solidFill>
                  <a:schemeClr val="accent2">
                    <a:lumMod val="50000"/>
                  </a:schemeClr>
                </a:solidFill>
              </a:rPr>
              <a:t>, yorum, tahmin, teşhis, keşif, sentez ve analizi </a:t>
            </a:r>
            <a:r>
              <a:rPr lang="tr-TR" sz="2200" dirty="0" smtClean="0">
                <a:solidFill>
                  <a:schemeClr val="accent2">
                    <a:lumMod val="50000"/>
                  </a:schemeClr>
                </a:solidFill>
              </a:rPr>
              <a:t> gerektiren </a:t>
            </a:r>
            <a:r>
              <a:rPr lang="tr-TR" sz="2200" dirty="0">
                <a:solidFill>
                  <a:schemeClr val="accent2">
                    <a:lumMod val="50000"/>
                  </a:schemeClr>
                </a:solidFill>
              </a:rPr>
              <a:t>soru kategorilerini </a:t>
            </a:r>
            <a:r>
              <a:rPr lang="tr-TR" sz="2200" dirty="0" smtClean="0">
                <a:solidFill>
                  <a:schemeClr val="accent2">
                    <a:lumMod val="50000"/>
                  </a:schemeClr>
                </a:solidFill>
              </a:rPr>
              <a:t>kullanalım. </a:t>
            </a:r>
          </a:p>
          <a:p>
            <a:pPr algn="just">
              <a:defRPr/>
            </a:pPr>
            <a:r>
              <a:rPr lang="tr-TR" sz="2200" dirty="0" smtClean="0">
                <a:solidFill>
                  <a:schemeClr val="accent2">
                    <a:lumMod val="50000"/>
                  </a:schemeClr>
                </a:solidFill>
              </a:rPr>
              <a:t>Resim </a:t>
            </a:r>
            <a:r>
              <a:rPr lang="tr-TR" sz="2200" dirty="0">
                <a:solidFill>
                  <a:schemeClr val="accent2">
                    <a:lumMod val="50000"/>
                  </a:schemeClr>
                </a:solidFill>
              </a:rPr>
              <a:t>ve film </a:t>
            </a:r>
            <a:r>
              <a:rPr lang="tr-TR" sz="2200" dirty="0" smtClean="0">
                <a:solidFill>
                  <a:schemeClr val="accent2">
                    <a:lumMod val="50000"/>
                  </a:schemeClr>
                </a:solidFill>
              </a:rPr>
              <a:t>gösterelim </a:t>
            </a:r>
            <a:r>
              <a:rPr lang="tr-TR" sz="2200" dirty="0">
                <a:solidFill>
                  <a:schemeClr val="accent2">
                    <a:lumMod val="50000"/>
                  </a:schemeClr>
                </a:solidFill>
              </a:rPr>
              <a:t>ve </a:t>
            </a:r>
            <a:r>
              <a:rPr lang="tr-TR" sz="2200" dirty="0" smtClean="0">
                <a:solidFill>
                  <a:schemeClr val="accent2">
                    <a:lumMod val="50000"/>
                  </a:schemeClr>
                </a:solidFill>
              </a:rPr>
              <a:t>film </a:t>
            </a:r>
            <a:r>
              <a:rPr lang="tr-TR" sz="2200" dirty="0">
                <a:solidFill>
                  <a:schemeClr val="accent2">
                    <a:lumMod val="50000"/>
                  </a:schemeClr>
                </a:solidFill>
              </a:rPr>
              <a:t>hakkında sorabilecekleri bütün soruların listesini </a:t>
            </a:r>
            <a:r>
              <a:rPr lang="tr-TR" sz="2200" dirty="0" smtClean="0">
                <a:solidFill>
                  <a:schemeClr val="accent2">
                    <a:lumMod val="50000"/>
                  </a:schemeClr>
                </a:solidFill>
              </a:rPr>
              <a:t>çıkarttıralım. </a:t>
            </a:r>
            <a:endParaRPr lang="tr-TR" sz="2200" dirty="0">
              <a:solidFill>
                <a:schemeClr val="accent2">
                  <a:lumMod val="50000"/>
                </a:schemeClr>
              </a:solidFill>
            </a:endParaRPr>
          </a:p>
          <a:p>
            <a:pPr algn="just">
              <a:buFont typeface="Wingdings 2"/>
              <a:buChar char=""/>
              <a:defRPr/>
            </a:pPr>
            <a:endParaRPr lang="tr-TR" dirty="0"/>
          </a:p>
        </p:txBody>
      </p:sp>
      <p:pic>
        <p:nvPicPr>
          <p:cNvPr id="55300" name="3 Resim" descr="soru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23595" y="3285722"/>
            <a:ext cx="2268405" cy="2944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07234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87887" y="1048217"/>
            <a:ext cx="11191741" cy="1280890"/>
          </a:xfrm>
        </p:spPr>
        <p:txBody>
          <a:bodyPr>
            <a:noAutofit/>
          </a:bodyPr>
          <a:lstStyle/>
          <a:p>
            <a:pPr>
              <a:defRPr/>
            </a:pPr>
            <a:r>
              <a:rPr lang="tr-TR" sz="2400" b="1" dirty="0" smtClean="0"/>
              <a:t>6—Değişim </a:t>
            </a:r>
            <a:r>
              <a:rPr lang="tr-TR" sz="2400" b="1" dirty="0"/>
              <a:t>Örnekleri</a:t>
            </a:r>
            <a:r>
              <a:rPr lang="tr-TR" sz="2400" dirty="0"/>
              <a:t> (</a:t>
            </a:r>
            <a:r>
              <a:rPr lang="tr-TR" sz="2400" dirty="0" err="1"/>
              <a:t>Examples</a:t>
            </a:r>
            <a:r>
              <a:rPr lang="tr-TR" sz="2400" dirty="0"/>
              <a:t> </a:t>
            </a:r>
            <a:r>
              <a:rPr lang="tr-TR" sz="2400" b="1" dirty="0"/>
              <a:t>Of </a:t>
            </a:r>
            <a:r>
              <a:rPr lang="tr-TR" sz="2400" b="1" dirty="0" err="1"/>
              <a:t>Change</a:t>
            </a:r>
            <a:r>
              <a:rPr lang="tr-TR" sz="2400" b="1" dirty="0"/>
              <a:t>)</a:t>
            </a:r>
            <a:r>
              <a:rPr lang="tr-TR" sz="2400" i="1" dirty="0"/>
              <a:t> </a:t>
            </a:r>
            <a:r>
              <a:rPr lang="tr-TR" sz="2400" dirty="0"/>
              <a:t/>
            </a:r>
            <a:br>
              <a:rPr lang="tr-TR" sz="2400" dirty="0"/>
            </a:br>
            <a:r>
              <a:rPr lang="tr-TR" sz="2400" dirty="0" smtClean="0"/>
              <a:t>(</a:t>
            </a:r>
            <a:r>
              <a:rPr lang="tr-TR" sz="2400" i="1" dirty="0" smtClean="0"/>
              <a:t>Nesnelerin </a:t>
            </a:r>
            <a:r>
              <a:rPr lang="tr-TR" sz="2400" i="1" dirty="0"/>
              <a:t>Dinamiğini Gösterin; Değiştirmeler, Değişiklikler </a:t>
            </a:r>
            <a:r>
              <a:rPr lang="tr-TR" sz="2400" i="1" dirty="0" smtClean="0"/>
              <a:t>veya </a:t>
            </a:r>
            <a:r>
              <a:rPr lang="tr-TR" sz="2400" i="1" dirty="0"/>
              <a:t>Yer Değiştirmeleri Yapmaları İçin Fırsatları </a:t>
            </a:r>
            <a:r>
              <a:rPr lang="tr-TR" sz="2400" i="1" dirty="0" smtClean="0"/>
              <a:t>Sağlama)</a:t>
            </a:r>
            <a:endParaRPr lang="tr-TR" sz="2400" dirty="0"/>
          </a:p>
        </p:txBody>
      </p:sp>
      <p:sp>
        <p:nvSpPr>
          <p:cNvPr id="3" name="2 İçerik Yer Tutucusu"/>
          <p:cNvSpPr>
            <a:spLocks noGrp="1"/>
          </p:cNvSpPr>
          <p:nvPr>
            <p:ph idx="1"/>
          </p:nvPr>
        </p:nvSpPr>
        <p:spPr>
          <a:xfrm>
            <a:off x="1455313" y="2776046"/>
            <a:ext cx="6658378" cy="2388382"/>
          </a:xfrm>
        </p:spPr>
        <p:txBody>
          <a:bodyPr>
            <a:noAutofit/>
          </a:bodyPr>
          <a:lstStyle/>
          <a:p>
            <a:pPr algn="just">
              <a:defRPr/>
            </a:pPr>
            <a:r>
              <a:rPr lang="tr-TR" sz="2400" dirty="0" smtClean="0">
                <a:solidFill>
                  <a:schemeClr val="accent2">
                    <a:lumMod val="50000"/>
                  </a:schemeClr>
                </a:solidFill>
              </a:rPr>
              <a:t>Değişikliğin önemini vurgulayarak değişimin çeşitli örneklerini kullanalım. </a:t>
            </a:r>
          </a:p>
          <a:p>
            <a:pPr algn="just">
              <a:defRPr/>
            </a:pPr>
            <a:r>
              <a:rPr lang="tr-TR" sz="2400" dirty="0" smtClean="0">
                <a:solidFill>
                  <a:schemeClr val="accent2">
                    <a:lumMod val="50000"/>
                  </a:schemeClr>
                </a:solidFill>
              </a:rPr>
              <a:t>Bir şeylere uyum göstermektense bir şeyleri değiştirme becerisini öğretelim. </a:t>
            </a:r>
          </a:p>
          <a:p>
            <a:pPr algn="just">
              <a:defRPr/>
            </a:pPr>
            <a:r>
              <a:rPr lang="tr-TR" sz="2400" dirty="0" smtClean="0">
                <a:solidFill>
                  <a:schemeClr val="accent2">
                    <a:lumMod val="50000"/>
                  </a:schemeClr>
                </a:solidFill>
              </a:rPr>
              <a:t>İnsanlardaki değişime paralel olarak, doğadaki değişimi gösteren filmler ve hikayeler kullanalım.</a:t>
            </a:r>
            <a:endParaRPr lang="tr-TR" sz="2400" dirty="0">
              <a:solidFill>
                <a:schemeClr val="accent2">
                  <a:lumMod val="50000"/>
                </a:schemeClr>
              </a:solidFill>
            </a:endParaRPr>
          </a:p>
        </p:txBody>
      </p:sp>
      <p:pic>
        <p:nvPicPr>
          <p:cNvPr id="56325" name="4 Resim" descr="4_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70076" y="3374667"/>
            <a:ext cx="2060351" cy="309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32215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98341" y="1459676"/>
            <a:ext cx="11156284" cy="1209541"/>
          </a:xfrm>
        </p:spPr>
        <p:txBody>
          <a:bodyPr>
            <a:noAutofit/>
          </a:bodyPr>
          <a:lstStyle/>
          <a:p>
            <a:pPr>
              <a:defRPr/>
            </a:pPr>
            <a:r>
              <a:rPr lang="tr-TR" sz="2400" b="1" dirty="0"/>
              <a:t>7—Alışkanlık Örnekleri - </a:t>
            </a:r>
            <a:r>
              <a:rPr lang="tr-TR" sz="2400" b="1" dirty="0" err="1"/>
              <a:t>Examples</a:t>
            </a:r>
            <a:r>
              <a:rPr lang="tr-TR" sz="2400" b="1" dirty="0"/>
              <a:t> Of </a:t>
            </a:r>
            <a:r>
              <a:rPr lang="tr-TR" sz="2400" b="1" dirty="0" err="1"/>
              <a:t>Habit</a:t>
            </a:r>
            <a:r>
              <a:rPr lang="tr-TR" sz="2400" dirty="0"/>
              <a:t> (Alışkanlığa Balı Düşüncenin Etkileri; Olumlu Deneyim Yaşanmış Yollardaki Ve Fikirlerdeki Katılığa Karşı Hassasiyeti </a:t>
            </a:r>
            <a:r>
              <a:rPr lang="tr-TR" sz="2400" dirty="0" smtClean="0"/>
              <a:t>Oluşturma) </a:t>
            </a:r>
            <a:r>
              <a:rPr lang="tr-TR" sz="2400" dirty="0"/>
              <a:t/>
            </a:r>
            <a:br>
              <a:rPr lang="tr-TR" sz="2400" dirty="0"/>
            </a:br>
            <a:endParaRPr lang="tr-TR" sz="2400" dirty="0"/>
          </a:p>
        </p:txBody>
      </p:sp>
      <p:sp>
        <p:nvSpPr>
          <p:cNvPr id="3" name="2 İçerik Yer Tutucusu"/>
          <p:cNvSpPr>
            <a:spLocks noGrp="1"/>
          </p:cNvSpPr>
          <p:nvPr>
            <p:ph idx="1"/>
          </p:nvPr>
        </p:nvSpPr>
        <p:spPr>
          <a:xfrm>
            <a:off x="1146219" y="3206639"/>
            <a:ext cx="10358393" cy="2857500"/>
          </a:xfrm>
        </p:spPr>
        <p:txBody>
          <a:bodyPr>
            <a:noAutofit/>
          </a:bodyPr>
          <a:lstStyle/>
          <a:p>
            <a:pPr>
              <a:defRPr/>
            </a:pPr>
            <a:r>
              <a:rPr lang="tr-TR" sz="2400" dirty="0" smtClean="0">
                <a:solidFill>
                  <a:schemeClr val="accent2">
                    <a:lumMod val="50000"/>
                  </a:schemeClr>
                </a:solidFill>
              </a:rPr>
              <a:t>     Netlikleri, sabitlikleri ve alışkanlıkları öğretelim.</a:t>
            </a:r>
          </a:p>
          <a:p>
            <a:pPr>
              <a:defRPr/>
            </a:pPr>
            <a:r>
              <a:rPr lang="tr-TR" sz="2400" dirty="0">
                <a:solidFill>
                  <a:schemeClr val="accent2">
                    <a:lumMod val="50000"/>
                  </a:schemeClr>
                </a:solidFill>
              </a:rPr>
              <a:t> </a:t>
            </a:r>
            <a:r>
              <a:rPr lang="tr-TR" sz="2400" dirty="0" smtClean="0">
                <a:solidFill>
                  <a:schemeClr val="accent2">
                    <a:lumMod val="50000"/>
                  </a:schemeClr>
                </a:solidFill>
              </a:rPr>
              <a:t>    İnsanların ve makinelerin yaşamlarının ve fonksiyonların alışkanlığa bağlı düşüncelerden nasıl etkilendiğini gösterelim. </a:t>
            </a:r>
          </a:p>
          <a:p>
            <a:pPr>
              <a:defRPr/>
            </a:pPr>
            <a:r>
              <a:rPr lang="tr-TR" sz="2400" dirty="0">
                <a:solidFill>
                  <a:schemeClr val="accent2">
                    <a:lumMod val="50000"/>
                  </a:schemeClr>
                </a:solidFill>
              </a:rPr>
              <a:t> </a:t>
            </a:r>
            <a:r>
              <a:rPr lang="tr-TR" sz="2400" dirty="0" smtClean="0">
                <a:solidFill>
                  <a:schemeClr val="accent2">
                    <a:lumMod val="50000"/>
                  </a:schemeClr>
                </a:solidFill>
              </a:rPr>
              <a:t>    Hem sanat akımlarında hem de bilimde, ilkeler ve tekniklerin değişmeden ve gelişmeden kaldığına örnekler verelim. </a:t>
            </a:r>
          </a:p>
          <a:p>
            <a:pPr marL="0" indent="0">
              <a:buNone/>
              <a:defRPr/>
            </a:pPr>
            <a:endParaRPr lang="tr-TR" sz="2400" dirty="0">
              <a:solidFill>
                <a:schemeClr val="accent2">
                  <a:lumMod val="50000"/>
                </a:schemeClr>
              </a:solidFill>
            </a:endParaRPr>
          </a:p>
        </p:txBody>
      </p:sp>
    </p:spTree>
    <p:extLst>
      <p:ext uri="{BB962C8B-B14F-4D97-AF65-F5344CB8AC3E}">
        <p14:creationId xmlns:p14="http://schemas.microsoft.com/office/powerpoint/2010/main" val="6906141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0164" y="623911"/>
            <a:ext cx="10238704" cy="931776"/>
          </a:xfrm>
        </p:spPr>
        <p:txBody>
          <a:bodyPr>
            <a:noAutofit/>
          </a:bodyPr>
          <a:lstStyle/>
          <a:p>
            <a:pPr>
              <a:defRPr/>
            </a:pPr>
            <a:r>
              <a:rPr lang="tr-TR" sz="2400" b="1" dirty="0" smtClean="0"/>
              <a:t>8- </a:t>
            </a:r>
            <a:r>
              <a:rPr lang="tr-TR" sz="2400" b="1" dirty="0"/>
              <a:t>Düzenlenmiş Gelişigüzel Araştırma (</a:t>
            </a:r>
            <a:r>
              <a:rPr lang="tr-TR" sz="2400" b="1" dirty="0" err="1"/>
              <a:t>Organized</a:t>
            </a:r>
            <a:r>
              <a:rPr lang="tr-TR" sz="2400" b="1" dirty="0"/>
              <a:t> </a:t>
            </a:r>
            <a:r>
              <a:rPr lang="tr-TR" sz="2400" b="1" dirty="0" err="1"/>
              <a:t>Random</a:t>
            </a:r>
            <a:r>
              <a:rPr lang="tr-TR" sz="2400" b="1" dirty="0"/>
              <a:t> </a:t>
            </a:r>
            <a:r>
              <a:rPr lang="tr-TR" sz="2400" b="1" dirty="0" err="1"/>
              <a:t>Search</a:t>
            </a:r>
            <a:r>
              <a:rPr lang="tr-TR" sz="2400" b="1" dirty="0"/>
              <a:t>)</a:t>
            </a:r>
            <a:r>
              <a:rPr lang="tr-TR" sz="2400" dirty="0"/>
              <a:t/>
            </a:r>
            <a:br>
              <a:rPr lang="tr-TR" sz="2400" dirty="0"/>
            </a:br>
            <a:r>
              <a:rPr lang="tr-TR" sz="2400" dirty="0" smtClean="0"/>
              <a:t>(Rast </a:t>
            </a:r>
            <a:r>
              <a:rPr lang="tr-TR" sz="2400" dirty="0"/>
              <a:t>Gele Bir Yapı Oluşturmak İçin, Yeni Yaklaşımın Rastgele Gerçekleşmesine Bir Örnek Olacak Bildik Bir Yapı </a:t>
            </a:r>
            <a:r>
              <a:rPr lang="tr-TR" sz="2400" dirty="0" smtClean="0"/>
              <a:t>Kullanma)</a:t>
            </a:r>
            <a:r>
              <a:rPr lang="tr-TR" sz="2400" dirty="0"/>
              <a:t/>
            </a:r>
            <a:br>
              <a:rPr lang="tr-TR" sz="2400" dirty="0"/>
            </a:br>
            <a:endParaRPr lang="tr-TR" sz="2400" dirty="0"/>
          </a:p>
        </p:txBody>
      </p:sp>
      <p:sp>
        <p:nvSpPr>
          <p:cNvPr id="3" name="2 İçerik Yer Tutucusu"/>
          <p:cNvSpPr>
            <a:spLocks noGrp="1"/>
          </p:cNvSpPr>
          <p:nvPr>
            <p:ph idx="1"/>
          </p:nvPr>
        </p:nvSpPr>
        <p:spPr>
          <a:xfrm>
            <a:off x="567227" y="2295625"/>
            <a:ext cx="8779100" cy="4676438"/>
          </a:xfrm>
        </p:spPr>
        <p:txBody>
          <a:bodyPr>
            <a:normAutofit fontScale="32500" lnSpcReduction="20000"/>
          </a:bodyPr>
          <a:lstStyle/>
          <a:p>
            <a:pPr algn="just">
              <a:defRPr/>
            </a:pPr>
            <a:r>
              <a:rPr lang="tr-TR" sz="6200" dirty="0" smtClean="0">
                <a:solidFill>
                  <a:schemeClr val="accent2">
                    <a:lumMod val="50000"/>
                  </a:schemeClr>
                </a:solidFill>
              </a:rPr>
              <a:t> </a:t>
            </a:r>
            <a:r>
              <a:rPr lang="tr-TR" sz="7400" dirty="0" smtClean="0">
                <a:solidFill>
                  <a:schemeClr val="accent2">
                    <a:lumMod val="50000"/>
                  </a:schemeClr>
                </a:solidFill>
              </a:rPr>
              <a:t>Başka </a:t>
            </a:r>
            <a:r>
              <a:rPr lang="tr-TR" sz="7400" dirty="0">
                <a:solidFill>
                  <a:schemeClr val="accent2">
                    <a:lumMod val="50000"/>
                  </a:schemeClr>
                </a:solidFill>
              </a:rPr>
              <a:t>bir bilgi için rastgele araştırmalara yol açan, belirli bir bilgi yapısı etrafından organize olmuş çalışma sorunu (</a:t>
            </a:r>
            <a:r>
              <a:rPr lang="tr-TR" sz="7400" dirty="0" err="1">
                <a:solidFill>
                  <a:schemeClr val="accent2">
                    <a:lumMod val="50000"/>
                  </a:schemeClr>
                </a:solidFill>
              </a:rPr>
              <a:t>case</a:t>
            </a:r>
            <a:r>
              <a:rPr lang="tr-TR" sz="7400" dirty="0">
                <a:solidFill>
                  <a:schemeClr val="accent2">
                    <a:lumMod val="50000"/>
                  </a:schemeClr>
                </a:solidFill>
              </a:rPr>
              <a:t> </a:t>
            </a:r>
            <a:r>
              <a:rPr lang="tr-TR" sz="7400" dirty="0" err="1">
                <a:solidFill>
                  <a:schemeClr val="accent2">
                    <a:lumMod val="50000"/>
                  </a:schemeClr>
                </a:solidFill>
              </a:rPr>
              <a:t>study</a:t>
            </a:r>
            <a:r>
              <a:rPr lang="tr-TR" sz="7400" dirty="0">
                <a:solidFill>
                  <a:schemeClr val="accent2">
                    <a:lumMod val="50000"/>
                  </a:schemeClr>
                </a:solidFill>
              </a:rPr>
              <a:t>) </a:t>
            </a:r>
            <a:r>
              <a:rPr lang="tr-TR" sz="7400" dirty="0" smtClean="0">
                <a:solidFill>
                  <a:schemeClr val="accent2">
                    <a:lumMod val="50000"/>
                  </a:schemeClr>
                </a:solidFill>
              </a:rPr>
              <a:t>oluşturabiliriz. </a:t>
            </a:r>
          </a:p>
          <a:p>
            <a:pPr algn="just">
              <a:defRPr/>
            </a:pPr>
            <a:r>
              <a:rPr lang="tr-TR" sz="7400" dirty="0" smtClean="0">
                <a:solidFill>
                  <a:schemeClr val="accent2">
                    <a:lumMod val="50000"/>
                  </a:schemeClr>
                </a:solidFill>
              </a:rPr>
              <a:t>Bazı </a:t>
            </a:r>
            <a:r>
              <a:rPr lang="tr-TR" sz="7400" dirty="0">
                <a:solidFill>
                  <a:schemeClr val="accent2">
                    <a:lumMod val="50000"/>
                  </a:schemeClr>
                </a:solidFill>
              </a:rPr>
              <a:t>durumlar için belirli bilgiler organize </a:t>
            </a:r>
            <a:r>
              <a:rPr lang="tr-TR" sz="7400" dirty="0" smtClean="0">
                <a:solidFill>
                  <a:schemeClr val="accent2">
                    <a:lumMod val="50000"/>
                  </a:schemeClr>
                </a:solidFill>
              </a:rPr>
              <a:t>edelim </a:t>
            </a:r>
            <a:r>
              <a:rPr lang="tr-TR" sz="7400" dirty="0">
                <a:solidFill>
                  <a:schemeClr val="accent2">
                    <a:lumMod val="50000"/>
                  </a:schemeClr>
                </a:solidFill>
              </a:rPr>
              <a:t>ve “Sen ne yapardın?” </a:t>
            </a:r>
            <a:r>
              <a:rPr lang="tr-TR" sz="7400" dirty="0" smtClean="0">
                <a:solidFill>
                  <a:schemeClr val="accent2">
                    <a:lumMod val="50000"/>
                  </a:schemeClr>
                </a:solidFill>
              </a:rPr>
              <a:t>ya da </a:t>
            </a:r>
            <a:r>
              <a:rPr lang="tr-TR" sz="7400" dirty="0">
                <a:solidFill>
                  <a:schemeClr val="accent2">
                    <a:lumMod val="50000"/>
                  </a:schemeClr>
                </a:solidFill>
              </a:rPr>
              <a:t>“ Ne yaparsın?” sorularını </a:t>
            </a:r>
            <a:r>
              <a:rPr lang="tr-TR" sz="7400" dirty="0" smtClean="0">
                <a:solidFill>
                  <a:schemeClr val="accent2">
                    <a:lumMod val="50000"/>
                  </a:schemeClr>
                </a:solidFill>
              </a:rPr>
              <a:t>irdeleyelim. </a:t>
            </a:r>
          </a:p>
          <a:p>
            <a:pPr algn="just">
              <a:defRPr/>
            </a:pPr>
            <a:r>
              <a:rPr lang="tr-TR" sz="7400" dirty="0" smtClean="0">
                <a:solidFill>
                  <a:schemeClr val="accent2">
                    <a:lumMod val="50000"/>
                  </a:schemeClr>
                </a:solidFill>
              </a:rPr>
              <a:t>Örneğin davranış örnekleri </a:t>
            </a:r>
            <a:r>
              <a:rPr lang="tr-TR" sz="7400" dirty="0">
                <a:solidFill>
                  <a:schemeClr val="accent2">
                    <a:lumMod val="50000"/>
                  </a:schemeClr>
                </a:solidFill>
              </a:rPr>
              <a:t>veya çözümler </a:t>
            </a:r>
            <a:r>
              <a:rPr lang="tr-TR" sz="7400" dirty="0" smtClean="0">
                <a:solidFill>
                  <a:schemeClr val="accent2">
                    <a:lumMod val="50000"/>
                  </a:schemeClr>
                </a:solidFill>
              </a:rPr>
              <a:t>vermeksizin </a:t>
            </a:r>
            <a:r>
              <a:rPr lang="tr-TR" sz="7400" dirty="0">
                <a:solidFill>
                  <a:schemeClr val="accent2">
                    <a:lumMod val="50000"/>
                  </a:schemeClr>
                </a:solidFill>
              </a:rPr>
              <a:t>bazı tarihsel durumları veya karakterleri tanımalarına izin </a:t>
            </a:r>
            <a:r>
              <a:rPr lang="tr-TR" sz="7400" dirty="0" smtClean="0">
                <a:solidFill>
                  <a:schemeClr val="accent2">
                    <a:lumMod val="50000"/>
                  </a:schemeClr>
                </a:solidFill>
              </a:rPr>
              <a:t>verelim. </a:t>
            </a:r>
            <a:r>
              <a:rPr lang="tr-TR" sz="7400" dirty="0">
                <a:solidFill>
                  <a:schemeClr val="accent2">
                    <a:lumMod val="50000"/>
                  </a:schemeClr>
                </a:solidFill>
              </a:rPr>
              <a:t>Sonrasında </a:t>
            </a:r>
            <a:r>
              <a:rPr lang="tr-TR" sz="7400" dirty="0" smtClean="0">
                <a:solidFill>
                  <a:schemeClr val="accent2">
                    <a:lumMod val="50000"/>
                  </a:schemeClr>
                </a:solidFill>
              </a:rPr>
              <a:t>sorunun çözülebilmesi için yine rastgele araştırma yapma fırsatı tanıyalım. </a:t>
            </a:r>
          </a:p>
          <a:p>
            <a:pPr algn="just">
              <a:buFont typeface="Wingdings 2"/>
              <a:buChar char=""/>
              <a:defRPr/>
            </a:pPr>
            <a:endParaRPr lang="tr-TR" sz="7400" dirty="0"/>
          </a:p>
        </p:txBody>
      </p:sp>
      <p:pic>
        <p:nvPicPr>
          <p:cNvPr id="58372" name="3 Resim" descr="düze.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966" y="4633844"/>
            <a:ext cx="2194181" cy="222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31023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1064071" y="1693414"/>
            <a:ext cx="10050395" cy="3777622"/>
          </a:xfrm>
        </p:spPr>
        <p:txBody>
          <a:bodyPr>
            <a:noAutofit/>
          </a:bodyPr>
          <a:lstStyle/>
          <a:p>
            <a:pPr lvl="0" algn="just">
              <a:buClr>
                <a:srgbClr val="353535"/>
              </a:buClr>
              <a:defRPr/>
            </a:pPr>
            <a:r>
              <a:rPr lang="tr-TR" sz="2400" dirty="0" smtClean="0">
                <a:solidFill>
                  <a:srgbClr val="31B4E6">
                    <a:lumMod val="50000"/>
                  </a:srgbClr>
                </a:solidFill>
              </a:rPr>
              <a:t>Henüz </a:t>
            </a:r>
            <a:r>
              <a:rPr lang="tr-TR" sz="2400" dirty="0">
                <a:solidFill>
                  <a:srgbClr val="31B4E6">
                    <a:lumMod val="50000"/>
                  </a:srgbClr>
                </a:solidFill>
              </a:rPr>
              <a:t>çözülmemiş toplumsal sorunlar veya bilimsel problemler sunarak onlardan kendilerine ait bu “bilinmeyen bilgi alanlarına çözüm aramalarını </a:t>
            </a:r>
            <a:r>
              <a:rPr lang="tr-TR" sz="2400" dirty="0" smtClean="0">
                <a:solidFill>
                  <a:srgbClr val="31B4E6">
                    <a:lumMod val="50000"/>
                  </a:srgbClr>
                </a:solidFill>
              </a:rPr>
              <a:t>isteyelim. </a:t>
            </a:r>
            <a:r>
              <a:rPr lang="tr-TR" sz="2400" dirty="0">
                <a:solidFill>
                  <a:srgbClr val="31B4E6">
                    <a:lumMod val="50000"/>
                  </a:srgbClr>
                </a:solidFill>
              </a:rPr>
              <a:t>Bu sorunun elli ya da yüz yıl sonra nasıl algılanabileceğini </a:t>
            </a:r>
            <a:r>
              <a:rPr lang="tr-TR" sz="2400" dirty="0" smtClean="0">
                <a:solidFill>
                  <a:srgbClr val="31B4E6">
                    <a:lumMod val="50000"/>
                  </a:srgbClr>
                </a:solidFill>
              </a:rPr>
              <a:t>gösterebiliriz. </a:t>
            </a:r>
            <a:endParaRPr lang="tr-TR" sz="2400" dirty="0">
              <a:solidFill>
                <a:srgbClr val="31B4E6">
                  <a:lumMod val="50000"/>
                </a:srgbClr>
              </a:solidFill>
            </a:endParaRPr>
          </a:p>
          <a:p>
            <a:pPr lvl="0" algn="just">
              <a:buClr>
                <a:srgbClr val="353535"/>
              </a:buClr>
              <a:defRPr/>
            </a:pPr>
            <a:r>
              <a:rPr lang="tr-TR" sz="2400" dirty="0" smtClean="0">
                <a:solidFill>
                  <a:srgbClr val="31B4E6">
                    <a:lumMod val="50000"/>
                  </a:srgbClr>
                </a:solidFill>
              </a:rPr>
              <a:t>Bir </a:t>
            </a:r>
            <a:r>
              <a:rPr lang="tr-TR" sz="2400" dirty="0">
                <a:solidFill>
                  <a:srgbClr val="31B4E6">
                    <a:lumMod val="50000"/>
                  </a:srgbClr>
                </a:solidFill>
              </a:rPr>
              <a:t>konu alanını hikayeler, resimsel ya da problemlerle </a:t>
            </a:r>
            <a:r>
              <a:rPr lang="tr-TR" sz="2400" dirty="0" smtClean="0">
                <a:solidFill>
                  <a:srgbClr val="31B4E6">
                    <a:lumMod val="50000"/>
                  </a:srgbClr>
                </a:solidFill>
              </a:rPr>
              <a:t>tanımlayarak </a:t>
            </a:r>
            <a:r>
              <a:rPr lang="tr-TR" sz="2400" dirty="0">
                <a:solidFill>
                  <a:srgbClr val="31B4E6">
                    <a:lumMod val="50000"/>
                  </a:srgbClr>
                </a:solidFill>
              </a:rPr>
              <a:t>ve öğrencilerden bu bilgi alanlarına ait nedenler sonuçlar üretmelerini </a:t>
            </a:r>
            <a:r>
              <a:rPr lang="tr-TR" sz="2400" dirty="0" smtClean="0">
                <a:solidFill>
                  <a:srgbClr val="31B4E6">
                    <a:lumMod val="50000"/>
                  </a:srgbClr>
                </a:solidFill>
              </a:rPr>
              <a:t>isteyebiliriz. </a:t>
            </a:r>
          </a:p>
          <a:p>
            <a:pPr lvl="0" algn="just">
              <a:buClr>
                <a:srgbClr val="353535"/>
              </a:buClr>
              <a:defRPr/>
            </a:pPr>
            <a:r>
              <a:rPr lang="tr-TR" sz="2400" dirty="0" smtClean="0">
                <a:solidFill>
                  <a:srgbClr val="31B4E6">
                    <a:lumMod val="50000"/>
                  </a:srgbClr>
                </a:solidFill>
              </a:rPr>
              <a:t>Bir </a:t>
            </a:r>
            <a:r>
              <a:rPr lang="tr-TR" sz="2400" dirty="0">
                <a:solidFill>
                  <a:srgbClr val="31B4E6">
                    <a:lumMod val="50000"/>
                  </a:srgbClr>
                </a:solidFill>
              </a:rPr>
              <a:t>durum veya problemi tanıyan bir film </a:t>
            </a:r>
            <a:r>
              <a:rPr lang="tr-TR" sz="2400" dirty="0" smtClean="0">
                <a:solidFill>
                  <a:srgbClr val="31B4E6">
                    <a:lumMod val="50000"/>
                  </a:srgbClr>
                </a:solidFill>
              </a:rPr>
              <a:t>kullanabilir </a:t>
            </a:r>
            <a:r>
              <a:rPr lang="tr-TR" sz="2400" dirty="0">
                <a:solidFill>
                  <a:srgbClr val="31B4E6">
                    <a:lumMod val="50000"/>
                  </a:srgbClr>
                </a:solidFill>
              </a:rPr>
              <a:t>ve sonra kendi bilgisini  rastgele inşa etme durumu yaratması veya tasarlamasına izin vermek için filmi </a:t>
            </a:r>
            <a:r>
              <a:rPr lang="tr-TR" sz="2400" dirty="0" smtClean="0">
                <a:solidFill>
                  <a:srgbClr val="31B4E6">
                    <a:lumMod val="50000"/>
                  </a:srgbClr>
                </a:solidFill>
              </a:rPr>
              <a:t>durdurup « Şimdi ne olacak?» diyebiliriz. </a:t>
            </a:r>
            <a:endParaRPr lang="tr-TR" sz="2400" dirty="0">
              <a:solidFill>
                <a:srgbClr val="31B4E6">
                  <a:lumMod val="50000"/>
                </a:srgbClr>
              </a:solidFill>
            </a:endParaRPr>
          </a:p>
          <a:p>
            <a:endParaRPr lang="tr-TR" sz="2400" dirty="0"/>
          </a:p>
        </p:txBody>
      </p:sp>
    </p:spTree>
    <p:extLst>
      <p:ext uri="{BB962C8B-B14F-4D97-AF65-F5344CB8AC3E}">
        <p14:creationId xmlns:p14="http://schemas.microsoft.com/office/powerpoint/2010/main" val="367680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01787" y="639081"/>
            <a:ext cx="10590213" cy="1145146"/>
          </a:xfrm>
        </p:spPr>
        <p:txBody>
          <a:bodyPr>
            <a:noAutofit/>
          </a:bodyPr>
          <a:lstStyle/>
          <a:p>
            <a:pPr>
              <a:defRPr/>
            </a:pPr>
            <a:r>
              <a:rPr lang="tr-TR" sz="2400" b="1" dirty="0"/>
              <a:t>9 - Araştırma Becerileri:</a:t>
            </a:r>
            <a:r>
              <a:rPr lang="tr-TR" sz="2400" dirty="0"/>
              <a:t> (</a:t>
            </a:r>
            <a:r>
              <a:rPr lang="tr-TR" sz="2400" i="1" dirty="0"/>
              <a:t>Tarihsel Arama, Güncel Durum Araması, Tanımlayıcı Arama,  Deneysel Durumlara Başlama </a:t>
            </a:r>
            <a:r>
              <a:rPr lang="tr-TR" sz="2400" i="1" dirty="0" smtClean="0"/>
              <a:t>ve </a:t>
            </a:r>
            <a:r>
              <a:rPr lang="tr-TR" sz="2400" i="1" dirty="0"/>
              <a:t>Olayların Araştırmasından Önce Yapılmış Bazı Araştırma Yolları)</a:t>
            </a:r>
            <a:endParaRPr lang="tr-TR" sz="2400" dirty="0"/>
          </a:p>
        </p:txBody>
      </p:sp>
      <p:sp>
        <p:nvSpPr>
          <p:cNvPr id="3" name="2 İçerik Yer Tutucusu"/>
          <p:cNvSpPr>
            <a:spLocks noGrp="1"/>
          </p:cNvSpPr>
          <p:nvPr>
            <p:ph idx="1"/>
          </p:nvPr>
        </p:nvSpPr>
        <p:spPr>
          <a:xfrm>
            <a:off x="821068" y="2254884"/>
            <a:ext cx="11104768" cy="3545869"/>
          </a:xfrm>
        </p:spPr>
        <p:txBody>
          <a:bodyPr>
            <a:noAutofit/>
          </a:bodyPr>
          <a:lstStyle/>
          <a:p>
            <a:pPr algn="just">
              <a:buNone/>
              <a:defRPr/>
            </a:pPr>
            <a:endParaRPr lang="tr-TR" sz="2400" dirty="0" smtClean="0">
              <a:solidFill>
                <a:schemeClr val="accent2">
                  <a:lumMod val="50000"/>
                </a:schemeClr>
              </a:solidFill>
            </a:endParaRPr>
          </a:p>
          <a:p>
            <a:pPr algn="just">
              <a:buNone/>
              <a:defRPr/>
            </a:pPr>
            <a:endParaRPr lang="tr-TR" sz="2400" dirty="0" smtClean="0">
              <a:solidFill>
                <a:schemeClr val="accent2">
                  <a:lumMod val="50000"/>
                </a:schemeClr>
              </a:solidFill>
            </a:endParaRPr>
          </a:p>
          <a:p>
            <a:pPr algn="just">
              <a:buAutoNum type="arabicParenBoth"/>
              <a:defRPr/>
            </a:pPr>
            <a:r>
              <a:rPr lang="tr-TR" sz="2400" dirty="0" smtClean="0">
                <a:solidFill>
                  <a:schemeClr val="accent2">
                    <a:lumMod val="50000"/>
                  </a:schemeClr>
                </a:solidFill>
              </a:rPr>
              <a:t>Tarihsel arama — başka birisinin, onu nasıl yaptığını veya çözdüğünü, </a:t>
            </a:r>
          </a:p>
          <a:p>
            <a:pPr algn="just">
              <a:buAutoNum type="arabicParenBoth"/>
              <a:defRPr/>
            </a:pPr>
            <a:r>
              <a:rPr lang="tr-TR" sz="2400" dirty="0">
                <a:solidFill>
                  <a:schemeClr val="accent2">
                    <a:lumMod val="50000"/>
                  </a:schemeClr>
                </a:solidFill>
              </a:rPr>
              <a:t>T</a:t>
            </a:r>
            <a:r>
              <a:rPr lang="tr-TR" sz="2400" dirty="0" smtClean="0">
                <a:solidFill>
                  <a:schemeClr val="accent2">
                    <a:lumMod val="50000"/>
                  </a:schemeClr>
                </a:solidFill>
              </a:rPr>
              <a:t>anımlayıcı araştırma — deneme yanılma araştırmasına ek olarak, kıyaslamak ve karşılaştırma gibi birkaç metodu tanımlamak, </a:t>
            </a:r>
          </a:p>
          <a:p>
            <a:pPr algn="just">
              <a:buAutoNum type="arabicParenBoth"/>
              <a:defRPr/>
            </a:pPr>
            <a:r>
              <a:rPr lang="tr-TR" sz="2400" dirty="0" smtClean="0">
                <a:solidFill>
                  <a:schemeClr val="accent2">
                    <a:lumMod val="50000"/>
                  </a:schemeClr>
                </a:solidFill>
              </a:rPr>
              <a:t>Deneysel gözlemler boyunca kontrol edilen araştırma— nedeni ve etkiyi arama, yargıyı sürdürme, sonuçları analiz etme, nedenleri ve sonuçları saptama ve anlamı sürdürme.</a:t>
            </a:r>
          </a:p>
          <a:p>
            <a:pPr algn="just">
              <a:buFont typeface="Wingdings 2"/>
              <a:buChar char=""/>
              <a:defRPr/>
            </a:pPr>
            <a:endParaRPr lang="tr-TR" sz="2400" dirty="0">
              <a:solidFill>
                <a:schemeClr val="accent2">
                  <a:lumMod val="50000"/>
                </a:schemeClr>
              </a:solidFill>
            </a:endParaRPr>
          </a:p>
        </p:txBody>
      </p:sp>
      <p:pic>
        <p:nvPicPr>
          <p:cNvPr id="59396" name="3 Resim" descr="agac-ada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70970" y="1539529"/>
            <a:ext cx="1778489" cy="1716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13457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86624" y="1307160"/>
            <a:ext cx="10512339" cy="1280890"/>
          </a:xfrm>
        </p:spPr>
        <p:txBody>
          <a:bodyPr>
            <a:noAutofit/>
          </a:bodyPr>
          <a:lstStyle/>
          <a:p>
            <a:pPr>
              <a:defRPr/>
            </a:pPr>
            <a:r>
              <a:rPr lang="tr-TR" sz="2400" b="1" dirty="0"/>
              <a:t>10- Belirsizlik Toleransı:</a:t>
            </a:r>
            <a:r>
              <a:rPr lang="tr-TR" sz="2400" dirty="0"/>
              <a:t> (Şaşırtan, İlgi Çeken </a:t>
            </a:r>
            <a:r>
              <a:rPr lang="tr-TR" sz="2400" dirty="0" smtClean="0"/>
              <a:t>veya </a:t>
            </a:r>
            <a:r>
              <a:rPr lang="tr-TR" sz="2400" dirty="0"/>
              <a:t>Düşünmeye Meydan Okuyan Durumları </a:t>
            </a:r>
            <a:r>
              <a:rPr lang="tr-TR" sz="2400" dirty="0" smtClean="0"/>
              <a:t>Sağlama; </a:t>
            </a:r>
            <a:r>
              <a:rPr lang="tr-TR" sz="2400" dirty="0"/>
              <a:t>Kapatmayı Zorlamayan Sonu Belirsiz Durumları Ortaya </a:t>
            </a:r>
            <a:r>
              <a:rPr lang="tr-TR" sz="2400" dirty="0" smtClean="0"/>
              <a:t>Çıkarma) </a:t>
            </a:r>
            <a:r>
              <a:rPr lang="tr-TR" sz="2400" dirty="0"/>
              <a:t/>
            </a:r>
            <a:br>
              <a:rPr lang="tr-TR" sz="2400" dirty="0"/>
            </a:br>
            <a:endParaRPr lang="tr-TR" sz="2400" dirty="0"/>
          </a:p>
        </p:txBody>
      </p:sp>
      <p:sp>
        <p:nvSpPr>
          <p:cNvPr id="3" name="2 İçerik Yer Tutucusu"/>
          <p:cNvSpPr>
            <a:spLocks noGrp="1"/>
          </p:cNvSpPr>
          <p:nvPr>
            <p:ph idx="1"/>
          </p:nvPr>
        </p:nvSpPr>
        <p:spPr>
          <a:xfrm>
            <a:off x="1004552" y="2790536"/>
            <a:ext cx="7379594" cy="5303837"/>
          </a:xfrm>
        </p:spPr>
        <p:txBody>
          <a:bodyPr>
            <a:normAutofit/>
          </a:bodyPr>
          <a:lstStyle/>
          <a:p>
            <a:pPr algn="just">
              <a:defRPr/>
            </a:pPr>
            <a:r>
              <a:rPr lang="tr-TR" sz="2400" dirty="0" smtClean="0">
                <a:solidFill>
                  <a:schemeClr val="accent2">
                    <a:lumMod val="50000"/>
                  </a:schemeClr>
                </a:solidFill>
              </a:rPr>
              <a:t>Öğrenme süreçlerine maksatlı engeller koyarak belirsizlik için toleranslı bir durum yaratalım. </a:t>
            </a:r>
          </a:p>
          <a:p>
            <a:pPr algn="just">
              <a:defRPr/>
            </a:pPr>
            <a:r>
              <a:rPr lang="tr-TR" sz="2400" dirty="0" smtClean="0">
                <a:solidFill>
                  <a:schemeClr val="accent2">
                    <a:lumMod val="50000"/>
                  </a:schemeClr>
                </a:solidFill>
              </a:rPr>
              <a:t>Öğrencinin bilgiyle oynamasına, şaşırmasına, ilgisini çekmesine, kafasının karışmasına veya ona meydan okumasına izin verelim. Bu yolla bireysel öğrenmelerini destekleyebiliriz.</a:t>
            </a:r>
          </a:p>
          <a:p>
            <a:pPr algn="just">
              <a:buFont typeface="Wingdings 2"/>
              <a:buChar char=""/>
              <a:defRPr/>
            </a:pPr>
            <a:endParaRPr lang="tr-TR" sz="2400" dirty="0">
              <a:solidFill>
                <a:schemeClr val="tx2"/>
              </a:solidFill>
            </a:endParaRPr>
          </a:p>
        </p:txBody>
      </p:sp>
      <p:pic>
        <p:nvPicPr>
          <p:cNvPr id="60420" name="3 Resim" descr="kuantu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99562" y="3386540"/>
            <a:ext cx="23050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21107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44069" y="863377"/>
            <a:ext cx="10212946" cy="1080752"/>
          </a:xfrm>
        </p:spPr>
        <p:txBody>
          <a:bodyPr>
            <a:noAutofit/>
          </a:bodyPr>
          <a:lstStyle/>
          <a:p>
            <a:pPr>
              <a:defRPr/>
            </a:pPr>
            <a:r>
              <a:rPr lang="tr-TR" sz="2400" b="1" dirty="0"/>
              <a:t>11- Sezgisel Anlatım</a:t>
            </a:r>
            <a:r>
              <a:rPr lang="tr-TR" sz="2400" dirty="0"/>
              <a:t> (Bütün Duyguları Hissetme, Duyguyu İfade Etme Becerisi, İçsel Önseziler </a:t>
            </a:r>
            <a:r>
              <a:rPr lang="tr-TR" sz="2400" dirty="0" smtClean="0"/>
              <a:t>veya </a:t>
            </a:r>
            <a:r>
              <a:rPr lang="tr-TR" sz="2400" dirty="0"/>
              <a:t>Dürtülerin Hassas Olması) </a:t>
            </a:r>
          </a:p>
        </p:txBody>
      </p:sp>
      <p:sp>
        <p:nvSpPr>
          <p:cNvPr id="3" name="2 İçerik Yer Tutucusu"/>
          <p:cNvSpPr>
            <a:spLocks noGrp="1"/>
          </p:cNvSpPr>
          <p:nvPr>
            <p:ph idx="1"/>
          </p:nvPr>
        </p:nvSpPr>
        <p:spPr>
          <a:xfrm>
            <a:off x="979655" y="1944129"/>
            <a:ext cx="7893889" cy="4660900"/>
          </a:xfrm>
        </p:spPr>
        <p:txBody>
          <a:bodyPr>
            <a:normAutofit/>
          </a:bodyPr>
          <a:lstStyle/>
          <a:p>
            <a:pPr algn="just">
              <a:buNone/>
              <a:defRPr/>
            </a:pPr>
            <a:endParaRPr lang="tr-TR" sz="2400" dirty="0" smtClean="0"/>
          </a:p>
          <a:p>
            <a:pPr algn="just">
              <a:defRPr/>
            </a:pPr>
            <a:r>
              <a:rPr lang="tr-TR" sz="2400" dirty="0">
                <a:solidFill>
                  <a:schemeClr val="accent2">
                    <a:lumMod val="50000"/>
                  </a:schemeClr>
                </a:solidFill>
              </a:rPr>
              <a:t> </a:t>
            </a:r>
            <a:r>
              <a:rPr lang="tr-TR" sz="2400" dirty="0" smtClean="0">
                <a:solidFill>
                  <a:schemeClr val="accent2">
                    <a:lumMod val="50000"/>
                  </a:schemeClr>
                </a:solidFill>
              </a:rPr>
              <a:t>Sezgisel anlatıma izin veren çeşitli fırsatlar sağlayabiliriz. Yazması, söylemesi veya oyunlaştırması için onların hislerini, bir şey hakkındaki sezgi veya duygularını soralım. </a:t>
            </a:r>
          </a:p>
          <a:p>
            <a:pPr algn="just">
              <a:defRPr/>
            </a:pPr>
            <a:r>
              <a:rPr lang="tr-TR" sz="2400" dirty="0" smtClean="0">
                <a:solidFill>
                  <a:schemeClr val="accent2">
                    <a:lumMod val="50000"/>
                  </a:schemeClr>
                </a:solidFill>
              </a:rPr>
              <a:t>Önsezilerin nasıl kullanıldığına yenilik getiren insanların, sıkıntılara nasıl ve niye son verdiğinin diğer örneklerini kullanın. </a:t>
            </a:r>
          </a:p>
          <a:p>
            <a:pPr algn="just">
              <a:defRPr/>
            </a:pPr>
            <a:r>
              <a:rPr lang="tr-TR" sz="2400" dirty="0" smtClean="0">
                <a:solidFill>
                  <a:schemeClr val="accent2">
                    <a:lumMod val="50000"/>
                  </a:schemeClr>
                </a:solidFill>
              </a:rPr>
              <a:t>Bütün duyguların karşısında hissetmenin ifadesinin önemini vurgulayalım. </a:t>
            </a:r>
          </a:p>
          <a:p>
            <a:pPr algn="just">
              <a:buFont typeface="Wingdings 2"/>
              <a:buChar char=""/>
              <a:defRPr/>
            </a:pPr>
            <a:endParaRPr lang="tr-TR" sz="2400" dirty="0">
              <a:solidFill>
                <a:schemeClr val="accent2">
                  <a:lumMod val="50000"/>
                </a:schemeClr>
              </a:solidFill>
            </a:endParaRPr>
          </a:p>
        </p:txBody>
      </p:sp>
      <p:pic>
        <p:nvPicPr>
          <p:cNvPr id="61444" name="3 Resim" descr="sesz.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66265" y="4085622"/>
            <a:ext cx="21907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88878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811629" y="412527"/>
            <a:ext cx="10380371" cy="1280890"/>
          </a:xfrm>
        </p:spPr>
        <p:txBody>
          <a:bodyPr>
            <a:noAutofit/>
          </a:bodyPr>
          <a:lstStyle/>
          <a:p>
            <a:pPr>
              <a:defRPr/>
            </a:pPr>
            <a:r>
              <a:rPr lang="tr-TR" sz="2400" b="1" dirty="0"/>
              <a:t>13 – Yaratıcı Kişiler </a:t>
            </a:r>
            <a:r>
              <a:rPr lang="tr-TR" sz="2400" b="1" dirty="0" smtClean="0"/>
              <a:t>ve </a:t>
            </a:r>
            <a:r>
              <a:rPr lang="tr-TR" sz="2400" b="1" dirty="0"/>
              <a:t>Süreçler Çalışması</a:t>
            </a:r>
            <a:r>
              <a:rPr lang="tr-TR" sz="2400" dirty="0"/>
              <a:t> (Son Derece Yaratıcı İnsanların Özelliklerini, Problem Çözme, İcat, Kuluçka Dönemi Ve Kavrayışa Götüren Çalışma Süreçlerini Analiz </a:t>
            </a:r>
            <a:r>
              <a:rPr lang="tr-TR" sz="2400" dirty="0" smtClean="0"/>
              <a:t>Etme) </a:t>
            </a:r>
            <a:endParaRPr lang="tr-TR" sz="2400" dirty="0"/>
          </a:p>
        </p:txBody>
      </p:sp>
      <p:sp>
        <p:nvSpPr>
          <p:cNvPr id="3" name="2 İçerik Yer Tutucusu"/>
          <p:cNvSpPr>
            <a:spLocks noGrp="1"/>
          </p:cNvSpPr>
          <p:nvPr>
            <p:ph idx="1"/>
          </p:nvPr>
        </p:nvSpPr>
        <p:spPr>
          <a:xfrm>
            <a:off x="1175033" y="1693417"/>
            <a:ext cx="9066728" cy="2904661"/>
          </a:xfrm>
        </p:spPr>
        <p:txBody>
          <a:bodyPr>
            <a:noAutofit/>
          </a:bodyPr>
          <a:lstStyle/>
          <a:p>
            <a:pPr>
              <a:defRPr/>
            </a:pPr>
            <a:r>
              <a:rPr lang="tr-TR" sz="2400" dirty="0" smtClean="0">
                <a:solidFill>
                  <a:schemeClr val="tx2"/>
                </a:solidFill>
              </a:rPr>
              <a:t>Yaratıcı bireylerin kişisel süreçlerini araştırtalım. </a:t>
            </a:r>
          </a:p>
          <a:p>
            <a:pPr>
              <a:defRPr/>
            </a:pPr>
            <a:r>
              <a:rPr lang="tr-TR" sz="2400" dirty="0" smtClean="0">
                <a:solidFill>
                  <a:schemeClr val="tx2"/>
                </a:solidFill>
              </a:rPr>
              <a:t>Özellikler ve biyografiler ve kişisel anlatılara dayalı verileri çalışarak son derece yaratıcı insanların özelliklerini karakteristiklerini analiz ettirebiliriz.</a:t>
            </a:r>
          </a:p>
          <a:p>
            <a:pPr marL="0" indent="0">
              <a:buNone/>
              <a:defRPr/>
            </a:pPr>
            <a:r>
              <a:rPr lang="tr-TR" sz="2400" dirty="0" smtClean="0">
                <a:solidFill>
                  <a:schemeClr val="tx2"/>
                </a:solidFill>
              </a:rPr>
              <a:t>Örneğin;</a:t>
            </a:r>
          </a:p>
          <a:p>
            <a:pPr marL="457200" indent="-457200">
              <a:buFont typeface="+mj-lt"/>
              <a:buAutoNum type="arabicPeriod"/>
              <a:defRPr/>
            </a:pPr>
            <a:r>
              <a:rPr lang="tr-TR" sz="2400" dirty="0" smtClean="0">
                <a:solidFill>
                  <a:schemeClr val="tx2"/>
                </a:solidFill>
              </a:rPr>
              <a:t>Onların kendi yaşamlarından bir sanatı yaratma süreçlerine bakarak yaratıcı insanları çalışma — kişisel yaratıcılık. </a:t>
            </a:r>
          </a:p>
          <a:p>
            <a:pPr marL="457200" indent="-457200">
              <a:buFont typeface="+mj-lt"/>
              <a:buAutoNum type="arabicPeriod"/>
              <a:defRPr/>
            </a:pPr>
            <a:r>
              <a:rPr lang="tr-TR" sz="2400" dirty="0" smtClean="0">
                <a:solidFill>
                  <a:schemeClr val="tx2"/>
                </a:solidFill>
              </a:rPr>
              <a:t>Yaratıcı insanların diğer insanlarla etkileşime girdiği süreçleri çalışma — sosyal yaratıcılık. </a:t>
            </a:r>
          </a:p>
          <a:p>
            <a:pPr marL="457200" indent="-457200">
              <a:buFont typeface="+mj-lt"/>
              <a:buAutoNum type="arabicPeriod"/>
              <a:defRPr/>
            </a:pPr>
            <a:r>
              <a:rPr lang="tr-TR" sz="2400" dirty="0" smtClean="0">
                <a:solidFill>
                  <a:schemeClr val="tx2"/>
                </a:solidFill>
              </a:rPr>
              <a:t>Yaratıcı bir ürünün gelişmesini ve süreçleri çalışma — üretici yaratıcılık. </a:t>
            </a:r>
          </a:p>
          <a:p>
            <a:pPr>
              <a:buFont typeface="Wingdings 2"/>
              <a:buChar char=""/>
              <a:defRPr/>
            </a:pPr>
            <a:endParaRPr lang="tr-TR" sz="2400" dirty="0"/>
          </a:p>
        </p:txBody>
      </p:sp>
      <p:pic>
        <p:nvPicPr>
          <p:cNvPr id="63492" name="3 Resim" descr="yarat305c305resim4hq1qj5tz.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00849" y="3256569"/>
            <a:ext cx="2335210" cy="240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3898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43189" y="1534200"/>
            <a:ext cx="9594761" cy="3785652"/>
          </a:xfrm>
          <a:prstGeom prst="rect">
            <a:avLst/>
          </a:prstGeom>
        </p:spPr>
        <p:txBody>
          <a:bodyPr wrap="square">
            <a:spAutoFit/>
          </a:bodyPr>
          <a:lstStyle/>
          <a:p>
            <a:pPr algn="just">
              <a:defRPr/>
            </a:pPr>
            <a:r>
              <a:rPr lang="tr-TR" sz="2400" dirty="0" smtClean="0">
                <a:solidFill>
                  <a:schemeClr val="tx2"/>
                </a:solidFill>
              </a:rPr>
              <a:t>4. İşlerinde </a:t>
            </a:r>
            <a:r>
              <a:rPr lang="tr-TR" sz="2400" dirty="0">
                <a:solidFill>
                  <a:schemeClr val="tx2"/>
                </a:solidFill>
              </a:rPr>
              <a:t>yaratıcı bir şekilde başarılı insanları gösteren kariyer filmlerini </a:t>
            </a:r>
            <a:r>
              <a:rPr lang="tr-TR" sz="2400" dirty="0" smtClean="0">
                <a:solidFill>
                  <a:schemeClr val="tx2"/>
                </a:solidFill>
              </a:rPr>
              <a:t>kullanma. </a:t>
            </a:r>
            <a:endParaRPr lang="tr-TR" sz="2400" dirty="0">
              <a:solidFill>
                <a:schemeClr val="tx2"/>
              </a:solidFill>
            </a:endParaRPr>
          </a:p>
          <a:p>
            <a:pPr algn="just">
              <a:defRPr/>
            </a:pPr>
            <a:r>
              <a:rPr lang="tr-TR" sz="2400" dirty="0" smtClean="0">
                <a:solidFill>
                  <a:schemeClr val="tx2"/>
                </a:solidFill>
              </a:rPr>
              <a:t>5. Yaratıcı </a:t>
            </a:r>
            <a:r>
              <a:rPr lang="tr-TR" sz="2400" dirty="0">
                <a:solidFill>
                  <a:schemeClr val="tx2"/>
                </a:solidFill>
              </a:rPr>
              <a:t>insanların mizacına dikkat </a:t>
            </a:r>
            <a:r>
              <a:rPr lang="tr-TR" sz="2400" dirty="0" smtClean="0">
                <a:solidFill>
                  <a:schemeClr val="tx2"/>
                </a:solidFill>
              </a:rPr>
              <a:t>çekme </a:t>
            </a:r>
            <a:r>
              <a:rPr lang="tr-TR" sz="2400" dirty="0">
                <a:solidFill>
                  <a:schemeClr val="tx2"/>
                </a:solidFill>
              </a:rPr>
              <a:t>— erken yaşam endişeleri, çatışmalar, korkular, belirsizlikler.  </a:t>
            </a:r>
          </a:p>
          <a:p>
            <a:pPr algn="just">
              <a:defRPr/>
            </a:pPr>
            <a:r>
              <a:rPr lang="tr-TR" sz="2400" dirty="0" smtClean="0">
                <a:solidFill>
                  <a:schemeClr val="tx2"/>
                </a:solidFill>
              </a:rPr>
              <a:t>6. Problemlerin</a:t>
            </a:r>
            <a:r>
              <a:rPr lang="tr-TR" sz="2400" dirty="0">
                <a:solidFill>
                  <a:schemeClr val="tx2"/>
                </a:solidFill>
              </a:rPr>
              <a:t>, nasıl üstesinden gelindiğini veya problemlerin bir kişinin bireysel yaratıcılığına nasıl katkıda bulunduğunu </a:t>
            </a:r>
            <a:r>
              <a:rPr lang="tr-TR" sz="2400" dirty="0" smtClean="0">
                <a:solidFill>
                  <a:schemeClr val="tx2"/>
                </a:solidFill>
              </a:rPr>
              <a:t>vurgulama.</a:t>
            </a:r>
            <a:endParaRPr lang="tr-TR" sz="2400" dirty="0">
              <a:solidFill>
                <a:schemeClr val="tx2"/>
              </a:solidFill>
            </a:endParaRPr>
          </a:p>
          <a:p>
            <a:pPr algn="just">
              <a:defRPr/>
            </a:pPr>
            <a:r>
              <a:rPr lang="tr-TR" sz="2400" dirty="0" smtClean="0">
                <a:solidFill>
                  <a:schemeClr val="tx2"/>
                </a:solidFill>
              </a:rPr>
              <a:t>7. Gerçekten </a:t>
            </a:r>
            <a:r>
              <a:rPr lang="tr-TR" sz="2400" dirty="0">
                <a:solidFill>
                  <a:schemeClr val="tx2"/>
                </a:solidFill>
              </a:rPr>
              <a:t>yaratıcı davranışın, kişisel ve sosyal rahatsızlıktan, uyumsuzluktan, derin ilgiden ve büyük bir azimden nasıl ortaya çıktığını </a:t>
            </a:r>
            <a:r>
              <a:rPr lang="tr-TR" sz="2400" dirty="0" smtClean="0">
                <a:solidFill>
                  <a:schemeClr val="tx2"/>
                </a:solidFill>
              </a:rPr>
              <a:t>gösterme.</a:t>
            </a:r>
            <a:endParaRPr lang="tr-TR" sz="2400" dirty="0">
              <a:solidFill>
                <a:schemeClr val="tx2"/>
              </a:solidFill>
            </a:endParaRPr>
          </a:p>
        </p:txBody>
      </p:sp>
    </p:spTree>
    <p:extLst>
      <p:ext uri="{BB962C8B-B14F-4D97-AF65-F5344CB8AC3E}">
        <p14:creationId xmlns:p14="http://schemas.microsoft.com/office/powerpoint/2010/main" val="1943461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a:stretch>
            <a:fillRect/>
          </a:stretch>
        </p:blipFill>
        <p:spPr>
          <a:xfrm>
            <a:off x="9680524" y="3296634"/>
            <a:ext cx="2743438" cy="2743438"/>
          </a:xfrm>
          <a:prstGeom prst="rect">
            <a:avLst/>
          </a:prstGeom>
        </p:spPr>
      </p:pic>
      <p:pic>
        <p:nvPicPr>
          <p:cNvPr id="4" name="Picture 7" descr="resim10xt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536" y="1666976"/>
            <a:ext cx="3252777" cy="3955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5"/>
          <p:cNvPicPr>
            <a:picLocks noChangeAspect="1"/>
          </p:cNvPicPr>
          <p:nvPr/>
        </p:nvPicPr>
        <p:blipFill>
          <a:blip r:embed="rId4"/>
          <a:stretch>
            <a:fillRect/>
          </a:stretch>
        </p:blipFill>
        <p:spPr>
          <a:xfrm rot="20445859">
            <a:off x="8186873" y="429633"/>
            <a:ext cx="2987299" cy="2237426"/>
          </a:xfrm>
          <a:prstGeom prst="rect">
            <a:avLst/>
          </a:prstGeom>
        </p:spPr>
      </p:pic>
      <p:pic>
        <p:nvPicPr>
          <p:cNvPr id="7" name="Resim 6"/>
          <p:cNvPicPr>
            <a:picLocks noChangeAspect="1"/>
          </p:cNvPicPr>
          <p:nvPr/>
        </p:nvPicPr>
        <p:blipFill>
          <a:blip r:embed="rId5"/>
          <a:stretch>
            <a:fillRect/>
          </a:stretch>
        </p:blipFill>
        <p:spPr>
          <a:xfrm>
            <a:off x="5684709" y="2574856"/>
            <a:ext cx="2267909" cy="3761549"/>
          </a:xfrm>
          <a:prstGeom prst="rect">
            <a:avLst/>
          </a:prstGeom>
        </p:spPr>
      </p:pic>
    </p:spTree>
    <p:extLst>
      <p:ext uri="{BB962C8B-B14F-4D97-AF65-F5344CB8AC3E}">
        <p14:creationId xmlns:p14="http://schemas.microsoft.com/office/powerpoint/2010/main" val="122215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38921" y="576022"/>
            <a:ext cx="10171006" cy="1280890"/>
          </a:xfrm>
        </p:spPr>
        <p:txBody>
          <a:bodyPr>
            <a:noAutofit/>
          </a:bodyPr>
          <a:lstStyle/>
          <a:p>
            <a:pPr>
              <a:defRPr/>
            </a:pPr>
            <a:r>
              <a:rPr lang="tr-TR" sz="2000" b="1" dirty="0"/>
              <a:t>14 – Durumları Değerlendir</a:t>
            </a:r>
            <a:r>
              <a:rPr lang="tr-TR" sz="2000" dirty="0"/>
              <a:t> (Onların Önemleri </a:t>
            </a:r>
            <a:r>
              <a:rPr lang="tr-TR" sz="2000" dirty="0" smtClean="0"/>
              <a:t>ve </a:t>
            </a:r>
            <a:r>
              <a:rPr lang="tr-TR" sz="2000" dirty="0"/>
              <a:t>Anlamları İle Olanakların Üzerinde Karar </a:t>
            </a:r>
            <a:r>
              <a:rPr lang="tr-TR" sz="2000" dirty="0" smtClean="0"/>
              <a:t>Verme, </a:t>
            </a:r>
            <a:r>
              <a:rPr lang="tr-TR" sz="2000" dirty="0"/>
              <a:t>Kontrol </a:t>
            </a:r>
            <a:r>
              <a:rPr lang="tr-TR" sz="2000" dirty="0" smtClean="0"/>
              <a:t>Etme veya </a:t>
            </a:r>
            <a:r>
              <a:rPr lang="tr-TR" sz="2000" dirty="0"/>
              <a:t>Fikirleri </a:t>
            </a:r>
            <a:r>
              <a:rPr lang="tr-TR" sz="2000" dirty="0" smtClean="0"/>
              <a:t>Doğrulama ve </a:t>
            </a:r>
            <a:r>
              <a:rPr lang="tr-TR" sz="2000" dirty="0"/>
              <a:t>Gerçeklere Karşı </a:t>
            </a:r>
            <a:r>
              <a:rPr lang="tr-TR" sz="2000" dirty="0" smtClean="0"/>
              <a:t>Tahminde Bulunma) </a:t>
            </a:r>
            <a:r>
              <a:rPr lang="tr-TR" sz="2000" dirty="0"/>
              <a:t/>
            </a:r>
            <a:br>
              <a:rPr lang="tr-TR" sz="2000" dirty="0"/>
            </a:br>
            <a:endParaRPr lang="tr-TR" sz="2000" dirty="0"/>
          </a:p>
        </p:txBody>
      </p:sp>
      <p:sp>
        <p:nvSpPr>
          <p:cNvPr id="64515" name="2 İçerik Yer Tutucusu"/>
          <p:cNvSpPr>
            <a:spLocks noGrp="1"/>
          </p:cNvSpPr>
          <p:nvPr>
            <p:ph idx="1"/>
          </p:nvPr>
        </p:nvSpPr>
        <p:spPr>
          <a:xfrm>
            <a:off x="1308547" y="2520750"/>
            <a:ext cx="10055717" cy="2669436"/>
          </a:xfrm>
        </p:spPr>
        <p:txBody>
          <a:bodyPr>
            <a:normAutofit fontScale="92500" lnSpcReduction="10000"/>
          </a:bodyPr>
          <a:lstStyle/>
          <a:p>
            <a:r>
              <a:rPr lang="tr-TR" altLang="tr-TR" dirty="0" smtClean="0">
                <a:solidFill>
                  <a:schemeClr val="accent2">
                    <a:lumMod val="50000"/>
                  </a:schemeClr>
                </a:solidFill>
              </a:rPr>
              <a:t>     </a:t>
            </a:r>
            <a:r>
              <a:rPr lang="tr-TR" altLang="tr-TR" sz="2400" dirty="0" smtClean="0">
                <a:solidFill>
                  <a:schemeClr val="accent2">
                    <a:lumMod val="50000"/>
                  </a:schemeClr>
                </a:solidFill>
              </a:rPr>
              <a:t>Çözümleri değerlendirerek ve onların sonuçları ve anlamlarına odaklanalım.</a:t>
            </a:r>
          </a:p>
          <a:p>
            <a:r>
              <a:rPr lang="tr-TR" altLang="tr-TR" sz="2400" dirty="0">
                <a:solidFill>
                  <a:schemeClr val="accent2">
                    <a:lumMod val="50000"/>
                  </a:schemeClr>
                </a:solidFill>
              </a:rPr>
              <a:t> </a:t>
            </a:r>
            <a:r>
              <a:rPr lang="tr-TR" altLang="tr-TR" sz="2400" dirty="0" smtClean="0">
                <a:solidFill>
                  <a:schemeClr val="accent2">
                    <a:lumMod val="50000"/>
                  </a:schemeClr>
                </a:solidFill>
              </a:rPr>
              <a:t>    Her zaman şu soruyu ortaya atabiliriz "Ya … ise? " </a:t>
            </a:r>
          </a:p>
          <a:p>
            <a:r>
              <a:rPr lang="tr-TR" altLang="tr-TR" sz="2400" dirty="0">
                <a:solidFill>
                  <a:schemeClr val="accent2">
                    <a:lumMod val="50000"/>
                  </a:schemeClr>
                </a:solidFill>
              </a:rPr>
              <a:t> </a:t>
            </a:r>
            <a:r>
              <a:rPr lang="tr-TR" altLang="tr-TR" sz="2400" dirty="0" smtClean="0">
                <a:solidFill>
                  <a:schemeClr val="accent2">
                    <a:lumMod val="50000"/>
                  </a:schemeClr>
                </a:solidFill>
              </a:rPr>
              <a:t>    Bir şeyin sonucu olarak olabilecek şeyleri listelemesi için fırsatlar sağlayalım.</a:t>
            </a:r>
          </a:p>
          <a:p>
            <a:r>
              <a:rPr lang="tr-TR" altLang="tr-TR" sz="2400" dirty="0" smtClean="0">
                <a:solidFill>
                  <a:schemeClr val="accent2">
                    <a:lumMod val="50000"/>
                  </a:schemeClr>
                </a:solidFill>
              </a:rPr>
              <a:t> Tahmini için gereksinim duyacağı bilgilerin nedenini ve etkisini öğretelim.</a:t>
            </a:r>
          </a:p>
          <a:p>
            <a:pPr eaLnBrk="1" hangingPunct="1"/>
            <a:endParaRPr lang="tr-TR" altLang="tr-TR" sz="2400" dirty="0" smtClean="0"/>
          </a:p>
        </p:txBody>
      </p:sp>
      <p:pic>
        <p:nvPicPr>
          <p:cNvPr id="64516" name="3 Resim" descr="tahmin.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69825" y="5190186"/>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4 Resim" descr="tahmin.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8547" y="5236973"/>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5 Resim" descr="tahmin.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8694" y="5165066"/>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6 Resim" descr="tahmin.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87563" y="517999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25516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49611" y="697807"/>
            <a:ext cx="10542389" cy="1280890"/>
          </a:xfrm>
        </p:spPr>
        <p:txBody>
          <a:bodyPr>
            <a:noAutofit/>
          </a:bodyPr>
          <a:lstStyle/>
          <a:p>
            <a:pPr>
              <a:defRPr/>
            </a:pPr>
            <a:r>
              <a:rPr lang="tr-TR" sz="2400" b="1" dirty="0"/>
              <a:t>15 – Yaratıcı Okuma Becerisi</a:t>
            </a:r>
            <a:r>
              <a:rPr lang="tr-TR" sz="2400" dirty="0"/>
              <a:t> (Okuduğu Bilgiyi Kullanması İçin Bir </a:t>
            </a:r>
            <a:r>
              <a:rPr lang="tr-TR" sz="2400" dirty="0" smtClean="0"/>
              <a:t/>
            </a:r>
            <a:br>
              <a:rPr lang="tr-TR" sz="2400" dirty="0" smtClean="0"/>
            </a:br>
            <a:r>
              <a:rPr lang="tr-TR" sz="2400" dirty="0" smtClean="0"/>
              <a:t>Akıl Takımı Geliştirme, </a:t>
            </a:r>
            <a:r>
              <a:rPr lang="tr-TR" sz="2400" dirty="0"/>
              <a:t>Okuyarak Fikirleri Oluşturma Becerisini </a:t>
            </a:r>
            <a:r>
              <a:rPr lang="tr-TR" sz="2400" dirty="0" smtClean="0"/>
              <a:t>Öğrenmesi) </a:t>
            </a:r>
            <a:endParaRPr lang="tr-TR" sz="2400" dirty="0"/>
          </a:p>
        </p:txBody>
      </p:sp>
      <p:sp>
        <p:nvSpPr>
          <p:cNvPr id="65539" name="2 İçerik Yer Tutucusu"/>
          <p:cNvSpPr>
            <a:spLocks noGrp="1"/>
          </p:cNvSpPr>
          <p:nvPr>
            <p:ph idx="1"/>
          </p:nvPr>
        </p:nvSpPr>
        <p:spPr>
          <a:xfrm>
            <a:off x="859397" y="2675201"/>
            <a:ext cx="7521262" cy="2056058"/>
          </a:xfrm>
        </p:spPr>
        <p:txBody>
          <a:bodyPr>
            <a:normAutofit/>
          </a:bodyPr>
          <a:lstStyle/>
          <a:p>
            <a:pPr eaLnBrk="1" hangingPunct="1"/>
            <a:r>
              <a:rPr lang="tr-TR" altLang="tr-TR" sz="2400" dirty="0" smtClean="0">
                <a:solidFill>
                  <a:schemeClr val="tx2"/>
                </a:solidFill>
              </a:rPr>
              <a:t>Yaratıcı okuma becerilerini geliştirelim. </a:t>
            </a:r>
          </a:p>
          <a:p>
            <a:pPr eaLnBrk="1" hangingPunct="1"/>
            <a:r>
              <a:rPr lang="tr-TR" altLang="tr-TR" sz="2400" dirty="0" smtClean="0">
                <a:solidFill>
                  <a:schemeClr val="tx2"/>
                </a:solidFill>
              </a:rPr>
              <a:t>Okumak başka insanların bilgi ve düşüncelerini öğretmelerinin yanında onların kendi fikirlerini üretmeleri için de kullanılabilir.</a:t>
            </a:r>
          </a:p>
          <a:p>
            <a:pPr eaLnBrk="1" hangingPunct="1">
              <a:buFont typeface="Wingdings 2" panose="05020102010507070707" pitchFamily="18" charset="2"/>
              <a:buNone/>
            </a:pPr>
            <a:endParaRPr lang="tr-TR" altLang="tr-TR" sz="2400" dirty="0" smtClean="0">
              <a:solidFill>
                <a:schemeClr val="tx2"/>
              </a:solidFill>
            </a:endParaRPr>
          </a:p>
        </p:txBody>
      </p:sp>
      <p:pic>
        <p:nvPicPr>
          <p:cNvPr id="65540" name="3 Resim" descr="hizli-okuma-7.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0659" y="3064384"/>
            <a:ext cx="28575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12015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79662" y="837650"/>
            <a:ext cx="10156024" cy="1280890"/>
          </a:xfrm>
        </p:spPr>
        <p:txBody>
          <a:bodyPr>
            <a:noAutofit/>
          </a:bodyPr>
          <a:lstStyle/>
          <a:p>
            <a:pPr>
              <a:defRPr/>
            </a:pPr>
            <a:r>
              <a:rPr lang="tr-TR" sz="2000" b="1" dirty="0"/>
              <a:t>16 – Yaratıcı Dinleme Becerisi </a:t>
            </a:r>
            <a:r>
              <a:rPr lang="tr-TR" sz="2000" i="1" dirty="0"/>
              <a:t>(Dinleyerek Fikirleri Oluşturma Becerisini Öğrenme, Bir Başka Şeyi Üretmesine İzin Veriyor Olan Bilgi İçin </a:t>
            </a:r>
            <a:r>
              <a:rPr lang="tr-TR" sz="2000" i="1" dirty="0" smtClean="0"/>
              <a:t>Dinleme)</a:t>
            </a:r>
            <a:r>
              <a:rPr lang="tr-TR" sz="2000" dirty="0" smtClean="0"/>
              <a:t> </a:t>
            </a:r>
            <a:endParaRPr lang="tr-TR" sz="2000" dirty="0"/>
          </a:p>
        </p:txBody>
      </p:sp>
      <p:sp>
        <p:nvSpPr>
          <p:cNvPr id="3" name="2 İçerik Yer Tutucusu"/>
          <p:cNvSpPr>
            <a:spLocks noGrp="1"/>
          </p:cNvSpPr>
          <p:nvPr>
            <p:ph idx="1"/>
          </p:nvPr>
        </p:nvSpPr>
        <p:spPr>
          <a:xfrm>
            <a:off x="862885" y="2335547"/>
            <a:ext cx="7340957" cy="3730401"/>
          </a:xfrm>
        </p:spPr>
        <p:txBody>
          <a:bodyPr>
            <a:noAutofit/>
          </a:bodyPr>
          <a:lstStyle/>
          <a:p>
            <a:pPr algn="just">
              <a:defRPr/>
            </a:pPr>
            <a:r>
              <a:rPr lang="tr-TR" sz="2400" dirty="0" smtClean="0">
                <a:solidFill>
                  <a:schemeClr val="accent2">
                    <a:lumMod val="50000"/>
                  </a:schemeClr>
                </a:solidFill>
              </a:rPr>
              <a:t>Yaratıcı bir şekilde dinleme becerisi geliştirebiliriz.</a:t>
            </a:r>
          </a:p>
          <a:p>
            <a:pPr algn="just">
              <a:defRPr/>
            </a:pPr>
            <a:r>
              <a:rPr lang="tr-TR" sz="2400" dirty="0" smtClean="0">
                <a:solidFill>
                  <a:schemeClr val="accent2">
                    <a:lumMod val="50000"/>
                  </a:schemeClr>
                </a:solidFill>
              </a:rPr>
              <a:t>Sadece işitilen şeyden ziyade başka şeylere yönlendirerek dinleyelim. </a:t>
            </a:r>
          </a:p>
          <a:p>
            <a:pPr algn="just">
              <a:defRPr/>
            </a:pPr>
            <a:r>
              <a:rPr lang="tr-TR" sz="2400" dirty="0" smtClean="0">
                <a:solidFill>
                  <a:schemeClr val="accent2">
                    <a:lumMod val="50000"/>
                  </a:schemeClr>
                </a:solidFill>
              </a:rPr>
              <a:t>Konuşmaktan ziyade dinlemenin her zaman önemli olduğunu öğretelim. </a:t>
            </a:r>
          </a:p>
          <a:p>
            <a:pPr algn="just">
              <a:defRPr/>
            </a:pPr>
            <a:r>
              <a:rPr lang="tr-TR" sz="2400" dirty="0" smtClean="0">
                <a:solidFill>
                  <a:schemeClr val="accent2">
                    <a:lumMod val="50000"/>
                  </a:schemeClr>
                </a:solidFill>
              </a:rPr>
              <a:t>Sesleri, müziği, konuşmayı dinleterek onların algılarını yazdıralım.</a:t>
            </a:r>
          </a:p>
          <a:p>
            <a:pPr algn="just">
              <a:buFont typeface="Wingdings 2"/>
              <a:buChar char=""/>
              <a:defRPr/>
            </a:pPr>
            <a:endParaRPr lang="tr-TR" sz="2400" dirty="0"/>
          </a:p>
        </p:txBody>
      </p:sp>
      <p:pic>
        <p:nvPicPr>
          <p:cNvPr id="4" name="Resim 3"/>
          <p:cNvPicPr>
            <a:picLocks noChangeAspect="1"/>
          </p:cNvPicPr>
          <p:nvPr/>
        </p:nvPicPr>
        <p:blipFill>
          <a:blip r:embed="rId2"/>
          <a:stretch>
            <a:fillRect/>
          </a:stretch>
        </p:blipFill>
        <p:spPr>
          <a:xfrm>
            <a:off x="8203842" y="2783983"/>
            <a:ext cx="3889152" cy="2393324"/>
          </a:xfrm>
          <a:prstGeom prst="rect">
            <a:avLst/>
          </a:prstGeom>
        </p:spPr>
      </p:pic>
    </p:spTree>
    <p:extLst>
      <p:ext uri="{BB962C8B-B14F-4D97-AF65-F5344CB8AC3E}">
        <p14:creationId xmlns:p14="http://schemas.microsoft.com/office/powerpoint/2010/main" val="19345221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25115" y="950521"/>
            <a:ext cx="9834052" cy="1280890"/>
          </a:xfrm>
        </p:spPr>
        <p:txBody>
          <a:bodyPr>
            <a:noAutofit/>
          </a:bodyPr>
          <a:lstStyle/>
          <a:p>
            <a:pPr>
              <a:defRPr/>
            </a:pPr>
            <a:r>
              <a:rPr lang="tr-TR" sz="2400" b="1" i="1" dirty="0"/>
              <a:t>17 – Yaratıcı Yazma Becerisi </a:t>
            </a:r>
            <a:r>
              <a:rPr lang="tr-TR" sz="2400" i="1" dirty="0"/>
              <a:t>(Yazmada Fikirleri İletme Becerisini Öğrenin, Yazma Boyunca Fikirleri Oluşturma Becerisini Öğretin)</a:t>
            </a:r>
            <a:r>
              <a:rPr lang="tr-TR" sz="2400" dirty="0"/>
              <a:t> </a:t>
            </a:r>
            <a:br>
              <a:rPr lang="tr-TR" sz="2400" dirty="0"/>
            </a:br>
            <a:endParaRPr lang="tr-TR" sz="2400" dirty="0"/>
          </a:p>
        </p:txBody>
      </p:sp>
      <p:sp>
        <p:nvSpPr>
          <p:cNvPr id="3" name="2 İçerik Yer Tutucusu"/>
          <p:cNvSpPr>
            <a:spLocks noGrp="1"/>
          </p:cNvSpPr>
          <p:nvPr>
            <p:ph idx="1"/>
          </p:nvPr>
        </p:nvSpPr>
        <p:spPr>
          <a:xfrm>
            <a:off x="1004552" y="2240110"/>
            <a:ext cx="7547020" cy="3683971"/>
          </a:xfrm>
        </p:spPr>
        <p:txBody>
          <a:bodyPr>
            <a:noAutofit/>
          </a:bodyPr>
          <a:lstStyle/>
          <a:p>
            <a:pPr>
              <a:defRPr/>
            </a:pPr>
            <a:r>
              <a:rPr lang="tr-TR" sz="2400" dirty="0" smtClean="0">
                <a:solidFill>
                  <a:schemeClr val="accent2">
                    <a:lumMod val="50000"/>
                  </a:schemeClr>
                </a:solidFill>
              </a:rPr>
              <a:t>Şekillere, renklere, ritimlere, dokulara, seslere ve kokulara dikkati çekebiliriz. </a:t>
            </a:r>
          </a:p>
          <a:p>
            <a:pPr algn="just">
              <a:defRPr/>
            </a:pPr>
            <a:r>
              <a:rPr lang="tr-TR" sz="2400" dirty="0" smtClean="0">
                <a:solidFill>
                  <a:schemeClr val="accent2">
                    <a:lumMod val="50000"/>
                  </a:schemeClr>
                </a:solidFill>
              </a:rPr>
              <a:t>Birçok bağlamda algılamaları veya gözlerinde canlandırmaları için fırsatlar sağlayalım.</a:t>
            </a:r>
          </a:p>
          <a:p>
            <a:pPr algn="just">
              <a:defRPr/>
            </a:pPr>
            <a:r>
              <a:rPr lang="tr-TR" sz="2400" dirty="0">
                <a:solidFill>
                  <a:schemeClr val="accent2">
                    <a:lumMod val="50000"/>
                  </a:schemeClr>
                </a:solidFill>
              </a:rPr>
              <a:t>A</a:t>
            </a:r>
            <a:r>
              <a:rPr lang="tr-TR" sz="2400" dirty="0" smtClean="0">
                <a:solidFill>
                  <a:schemeClr val="accent2">
                    <a:lumMod val="50000"/>
                  </a:schemeClr>
                </a:solidFill>
              </a:rPr>
              <a:t>lgılarını farklı formlarda yazmalarını isteyebiliriz (düz yazı, hikaye, şiirler, gazete reklamı, metin, vb.).</a:t>
            </a:r>
          </a:p>
          <a:p>
            <a:pPr>
              <a:buFont typeface="Wingdings 2"/>
              <a:buChar char=""/>
              <a:defRPr/>
            </a:pPr>
            <a:endParaRPr lang="tr-TR" sz="2400" dirty="0">
              <a:solidFill>
                <a:schemeClr val="tx2"/>
              </a:solidFill>
            </a:endParaRPr>
          </a:p>
        </p:txBody>
      </p:sp>
      <p:pic>
        <p:nvPicPr>
          <p:cNvPr id="67588" name="3 Resim" descr="imza_YAZI_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21311" y="3138266"/>
            <a:ext cx="2274723" cy="278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54955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009103" y="731248"/>
            <a:ext cx="9151191" cy="1280890"/>
          </a:xfrm>
        </p:spPr>
        <p:txBody>
          <a:bodyPr>
            <a:noAutofit/>
          </a:bodyPr>
          <a:lstStyle/>
          <a:p>
            <a:pPr>
              <a:defRPr/>
            </a:pPr>
            <a:r>
              <a:rPr lang="tr-TR" sz="2400" b="1" i="1" dirty="0" smtClean="0"/>
              <a:t>18 </a:t>
            </a:r>
            <a:r>
              <a:rPr lang="tr-TR" sz="2400" b="1" i="1" dirty="0"/>
              <a:t>– Hayal Etme Becerileri</a:t>
            </a:r>
            <a:r>
              <a:rPr lang="tr-TR" sz="2400" dirty="0"/>
              <a:t> </a:t>
            </a:r>
            <a:r>
              <a:rPr lang="tr-TR" sz="2400" i="1" dirty="0"/>
              <a:t>(Görsel Formlardaki Açık Fikirleri, Düşünceler </a:t>
            </a:r>
            <a:r>
              <a:rPr lang="tr-TR" sz="2400" i="1" dirty="0" smtClean="0"/>
              <a:t>ve </a:t>
            </a:r>
            <a:r>
              <a:rPr lang="tr-TR" sz="2400" i="1" dirty="0"/>
              <a:t>Duyguları </a:t>
            </a:r>
            <a:r>
              <a:rPr lang="tr-TR" sz="2400" i="1" dirty="0" smtClean="0"/>
              <a:t>Resimleme, </a:t>
            </a:r>
            <a:r>
              <a:rPr lang="tr-TR" sz="2400" i="1" dirty="0"/>
              <a:t>Resimlemeler Boyunca Tecrübeleri </a:t>
            </a:r>
            <a:r>
              <a:rPr lang="tr-TR" sz="2400" i="1" dirty="0" smtClean="0"/>
              <a:t>Tanımlama) </a:t>
            </a:r>
            <a:endParaRPr lang="tr-TR" sz="2400" dirty="0"/>
          </a:p>
        </p:txBody>
      </p:sp>
      <p:sp>
        <p:nvSpPr>
          <p:cNvPr id="3" name="2 İçerik Yer Tutucusu"/>
          <p:cNvSpPr>
            <a:spLocks noGrp="1"/>
          </p:cNvSpPr>
          <p:nvPr>
            <p:ph idx="1"/>
          </p:nvPr>
        </p:nvSpPr>
        <p:spPr>
          <a:xfrm>
            <a:off x="991675" y="2012137"/>
            <a:ext cx="7328078" cy="4053811"/>
          </a:xfrm>
        </p:spPr>
        <p:txBody>
          <a:bodyPr>
            <a:noAutofit/>
          </a:bodyPr>
          <a:lstStyle/>
          <a:p>
            <a:pPr marL="0" indent="0" algn="just">
              <a:buNone/>
              <a:defRPr/>
            </a:pPr>
            <a:endParaRPr lang="tr-TR" sz="2400" dirty="0" smtClean="0">
              <a:solidFill>
                <a:schemeClr val="tx2"/>
              </a:solidFill>
            </a:endParaRPr>
          </a:p>
          <a:p>
            <a:pPr algn="just">
              <a:defRPr/>
            </a:pPr>
            <a:r>
              <a:rPr lang="tr-TR" sz="2400" dirty="0">
                <a:solidFill>
                  <a:schemeClr val="tx2"/>
                </a:solidFill>
              </a:rPr>
              <a:t> </a:t>
            </a:r>
            <a:r>
              <a:rPr lang="tr-TR" sz="2400" dirty="0" smtClean="0">
                <a:solidFill>
                  <a:schemeClr val="tx2"/>
                </a:solidFill>
              </a:rPr>
              <a:t>   Örneğin, katı bir bakır tel boyunca akan bir elektronun sürecine uğrayan bir molekül gibi kendini algılamalarını isteyin. </a:t>
            </a:r>
          </a:p>
          <a:p>
            <a:pPr algn="just">
              <a:defRPr/>
            </a:pPr>
            <a:r>
              <a:rPr lang="tr-TR" sz="2400" dirty="0" smtClean="0">
                <a:solidFill>
                  <a:schemeClr val="tx2"/>
                </a:solidFill>
              </a:rPr>
              <a:t>Yaşadıkları dünyada onların duygularıyla algıladıkları memnuniyeti bulmaları için pek çok fırsat sağlayabilir ve sonra bu algıları soyut bir sanat ürünü veya forma dönüştürebiliriz. </a:t>
            </a:r>
          </a:p>
          <a:p>
            <a:pPr>
              <a:buFont typeface="Wingdings 2"/>
              <a:buChar char=""/>
              <a:defRPr/>
            </a:pPr>
            <a:endParaRPr lang="tr-TR" sz="2400" dirty="0">
              <a:solidFill>
                <a:schemeClr val="tx2"/>
              </a:solidFill>
            </a:endParaRPr>
          </a:p>
        </p:txBody>
      </p:sp>
      <p:pic>
        <p:nvPicPr>
          <p:cNvPr id="68612" name="3 Resim" descr="hayal_kuran.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3793" y="4378541"/>
            <a:ext cx="2520598" cy="188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92280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1145521" y="1499873"/>
            <a:ext cx="10444766" cy="1280890"/>
          </a:xfrm>
        </p:spPr>
        <p:txBody>
          <a:bodyPr/>
          <a:lstStyle/>
          <a:p>
            <a:r>
              <a:rPr lang="tr-TR" b="1" dirty="0" err="1" smtClean="0"/>
              <a:t>Blended</a:t>
            </a:r>
            <a:r>
              <a:rPr lang="tr-TR" b="1" dirty="0" smtClean="0"/>
              <a:t> Learning/Karma Öğrenme Tekniği</a:t>
            </a:r>
            <a:endParaRPr lang="tr-TR" b="1" dirty="0"/>
          </a:p>
        </p:txBody>
      </p:sp>
      <p:sp>
        <p:nvSpPr>
          <p:cNvPr id="2" name="Dikdörtgen 1"/>
          <p:cNvSpPr/>
          <p:nvPr/>
        </p:nvSpPr>
        <p:spPr>
          <a:xfrm>
            <a:off x="1145521" y="2486179"/>
            <a:ext cx="10605471" cy="1384995"/>
          </a:xfrm>
          <a:prstGeom prst="rect">
            <a:avLst/>
          </a:prstGeom>
        </p:spPr>
        <p:txBody>
          <a:bodyPr wrap="square">
            <a:spAutoFit/>
          </a:bodyPr>
          <a:lstStyle/>
          <a:p>
            <a:pPr algn="just"/>
            <a:r>
              <a:rPr lang="tr-TR" sz="2800" dirty="0" smtClean="0">
                <a:solidFill>
                  <a:schemeClr val="accent2">
                    <a:lumMod val="50000"/>
                  </a:schemeClr>
                </a:solidFill>
              </a:rPr>
              <a:t>Karma öğrenmede, çevrim içi eğitimin güçlü yönleri, yüz yüze eğitimin güçlü yönleri ile tamamlanabilmektedir</a:t>
            </a:r>
          </a:p>
          <a:p>
            <a:pPr algn="just"/>
            <a:r>
              <a:rPr lang="tr-TR" sz="2800" dirty="0" smtClean="0">
                <a:solidFill>
                  <a:schemeClr val="accent2">
                    <a:lumMod val="50000"/>
                  </a:schemeClr>
                </a:solidFill>
              </a:rPr>
              <a:t>(</a:t>
            </a:r>
            <a:r>
              <a:rPr lang="tr-TR" sz="2800" dirty="0" err="1" smtClean="0">
                <a:solidFill>
                  <a:schemeClr val="accent2">
                    <a:lumMod val="50000"/>
                  </a:schemeClr>
                </a:solidFill>
              </a:rPr>
              <a:t>Osguthorpe</a:t>
            </a:r>
            <a:r>
              <a:rPr lang="tr-TR" sz="2800" dirty="0" smtClean="0">
                <a:solidFill>
                  <a:schemeClr val="accent2">
                    <a:lumMod val="50000"/>
                  </a:schemeClr>
                </a:solidFill>
              </a:rPr>
              <a:t> ve </a:t>
            </a:r>
            <a:r>
              <a:rPr lang="tr-TR" sz="2800" dirty="0" err="1" smtClean="0">
                <a:solidFill>
                  <a:schemeClr val="accent2">
                    <a:lumMod val="50000"/>
                  </a:schemeClr>
                </a:solidFill>
              </a:rPr>
              <a:t>Graham</a:t>
            </a:r>
            <a:r>
              <a:rPr lang="tr-TR" sz="2800" dirty="0" smtClean="0">
                <a:solidFill>
                  <a:schemeClr val="accent2">
                    <a:lumMod val="50000"/>
                  </a:schemeClr>
                </a:solidFill>
              </a:rPr>
              <a:t>, 2003).</a:t>
            </a:r>
            <a:endParaRPr lang="tr-TR" sz="2800" dirty="0">
              <a:solidFill>
                <a:schemeClr val="accent2">
                  <a:lumMod val="50000"/>
                </a:schemeClr>
              </a:solidFill>
            </a:endParaRPr>
          </a:p>
        </p:txBody>
      </p:sp>
      <p:sp>
        <p:nvSpPr>
          <p:cNvPr id="5" name="İçerik Yer Tutucusu 4"/>
          <p:cNvSpPr>
            <a:spLocks noGrp="1"/>
          </p:cNvSpPr>
          <p:nvPr>
            <p:ph idx="1"/>
          </p:nvPr>
        </p:nvSpPr>
        <p:spPr/>
        <p:txBody>
          <a:bodyPr/>
          <a:lstStyle/>
          <a:p>
            <a:endParaRPr lang="tr-TR"/>
          </a:p>
        </p:txBody>
      </p:sp>
    </p:spTree>
    <p:extLst>
      <p:ext uri="{BB962C8B-B14F-4D97-AF65-F5344CB8AC3E}">
        <p14:creationId xmlns:p14="http://schemas.microsoft.com/office/powerpoint/2010/main" val="21753900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56068" y="2423048"/>
            <a:ext cx="10694923" cy="1815882"/>
          </a:xfrm>
          <a:prstGeom prst="rect">
            <a:avLst/>
          </a:prstGeom>
        </p:spPr>
        <p:txBody>
          <a:bodyPr wrap="square">
            <a:spAutoFit/>
          </a:bodyPr>
          <a:lstStyle/>
          <a:p>
            <a:pPr algn="just"/>
            <a:r>
              <a:rPr lang="tr-TR" sz="2800" dirty="0" smtClean="0">
                <a:solidFill>
                  <a:schemeClr val="accent2">
                    <a:lumMod val="50000"/>
                  </a:schemeClr>
                </a:solidFill>
              </a:rPr>
              <a:t>Karma öğrenme yönteminde; üstün zekâlı ve yetenekli öğrenciler bir zaman çizelgesi içerisinde programlı şekilde belirli zamanlarda ya yüz yüze dersler alırlar ya da derslik dışında web tabanlı öğretimle desteklenmektedirler.</a:t>
            </a:r>
            <a:endParaRPr lang="tr-TR" sz="2800" dirty="0">
              <a:solidFill>
                <a:schemeClr val="accent2">
                  <a:lumMod val="50000"/>
                </a:schemeClr>
              </a:solidFill>
            </a:endParaRP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24949387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55433" y="2421227"/>
            <a:ext cx="10581006" cy="2677656"/>
          </a:xfrm>
          <a:prstGeom prst="rect">
            <a:avLst/>
          </a:prstGeom>
        </p:spPr>
        <p:txBody>
          <a:bodyPr wrap="square">
            <a:spAutoFit/>
          </a:bodyPr>
          <a:lstStyle/>
          <a:p>
            <a:pPr algn="just"/>
            <a:r>
              <a:rPr lang="tr-TR" sz="2800" dirty="0" smtClean="0">
                <a:solidFill>
                  <a:schemeClr val="accent2">
                    <a:lumMod val="50000"/>
                  </a:schemeClr>
                </a:solidFill>
              </a:rPr>
              <a:t>!!</a:t>
            </a:r>
          </a:p>
          <a:p>
            <a:pPr algn="just"/>
            <a:r>
              <a:rPr lang="tr-TR" sz="2800" dirty="0" smtClean="0">
                <a:solidFill>
                  <a:schemeClr val="accent2">
                    <a:lumMod val="50000"/>
                  </a:schemeClr>
                </a:solidFill>
              </a:rPr>
              <a:t>Öğrenciler bilgisayarlı destek sayesinde </a:t>
            </a:r>
            <a:r>
              <a:rPr lang="tr-TR" sz="2800" b="1" dirty="0" smtClean="0">
                <a:solidFill>
                  <a:schemeClr val="accent2">
                    <a:lumMod val="50000"/>
                  </a:schemeClr>
                </a:solidFill>
              </a:rPr>
              <a:t>ihtiyaçlarına uygun hız ve yoğunlukta dersleri takip ederek </a:t>
            </a:r>
            <a:r>
              <a:rPr lang="tr-TR" sz="2800" dirty="0" smtClean="0">
                <a:solidFill>
                  <a:schemeClr val="accent2">
                    <a:lumMod val="50000"/>
                  </a:schemeClr>
                </a:solidFill>
              </a:rPr>
              <a:t>geleneksel öğretiminden kaynaklı sıkılma veya umutsuzluğa kapılıp derse karşı bıkkınlık yaşamamaktadırlar.</a:t>
            </a:r>
          </a:p>
          <a:p>
            <a:pPr algn="just"/>
            <a:endParaRPr lang="tr-TR" sz="2800" dirty="0">
              <a:solidFill>
                <a:schemeClr val="accent2">
                  <a:lumMod val="50000"/>
                </a:schemeClr>
              </a:solidFill>
            </a:endParaRP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36986186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78039" y="2133600"/>
            <a:ext cx="10126573" cy="3777622"/>
          </a:xfrm>
        </p:spPr>
        <p:txBody>
          <a:bodyPr/>
          <a:lstStyle/>
          <a:p>
            <a:pPr marL="0" indent="0" algn="just">
              <a:buNone/>
            </a:pPr>
            <a:r>
              <a:rPr lang="tr-TR" sz="2400" dirty="0">
                <a:solidFill>
                  <a:srgbClr val="31B4E6">
                    <a:lumMod val="50000"/>
                  </a:srgbClr>
                </a:solidFill>
              </a:rPr>
              <a:t>Üstün zekâlı ve yetenekli öğrencilerin öğretiminde farklılaştırılmış öğretim  ortamının oluşturulmasında paralel müfredattan yararlanarak kimya ile fizik, matematik, geometri, müzik, resim, felsefe gibi </a:t>
            </a:r>
            <a:r>
              <a:rPr lang="tr-TR" sz="2400" dirty="0" smtClean="0">
                <a:solidFill>
                  <a:srgbClr val="31B4E6">
                    <a:lumMod val="50000"/>
                  </a:srgbClr>
                </a:solidFill>
              </a:rPr>
              <a:t>disiplinlerle de </a:t>
            </a:r>
            <a:r>
              <a:rPr lang="tr-TR" sz="2400" dirty="0">
                <a:solidFill>
                  <a:srgbClr val="31B4E6">
                    <a:lumMod val="50000"/>
                  </a:srgbClr>
                </a:solidFill>
              </a:rPr>
              <a:t>bağlantılar kurulabilir.</a:t>
            </a:r>
            <a:endParaRPr lang="tr-TR" dirty="0"/>
          </a:p>
        </p:txBody>
      </p:sp>
    </p:spTree>
    <p:extLst>
      <p:ext uri="{BB962C8B-B14F-4D97-AF65-F5344CB8AC3E}">
        <p14:creationId xmlns:p14="http://schemas.microsoft.com/office/powerpoint/2010/main" val="23448561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65914" y="1197178"/>
            <a:ext cx="10785077" cy="4862870"/>
          </a:xfrm>
          <a:prstGeom prst="rect">
            <a:avLst/>
          </a:prstGeom>
        </p:spPr>
        <p:txBody>
          <a:bodyPr wrap="square">
            <a:spAutoFit/>
          </a:bodyPr>
          <a:lstStyle/>
          <a:p>
            <a:pPr algn="ctr"/>
            <a:r>
              <a:rPr lang="tr-TR" sz="2800" dirty="0" smtClean="0">
                <a:solidFill>
                  <a:schemeClr val="accent2">
                    <a:lumMod val="50000"/>
                  </a:schemeClr>
                </a:solidFill>
              </a:rPr>
              <a:t>Etkinlik 1</a:t>
            </a:r>
          </a:p>
          <a:p>
            <a:pPr algn="just"/>
            <a:endParaRPr lang="tr-TR" sz="2400" dirty="0" smtClean="0">
              <a:solidFill>
                <a:schemeClr val="accent2">
                  <a:lumMod val="50000"/>
                </a:schemeClr>
              </a:solidFill>
            </a:endParaRPr>
          </a:p>
          <a:p>
            <a:pPr algn="just"/>
            <a:r>
              <a:rPr lang="tr-TR" sz="2400" dirty="0" smtClean="0">
                <a:solidFill>
                  <a:schemeClr val="accent2">
                    <a:lumMod val="50000"/>
                  </a:schemeClr>
                </a:solidFill>
              </a:rPr>
              <a:t>Ünite: Maddenin Halleri</a:t>
            </a:r>
          </a:p>
          <a:p>
            <a:pPr algn="just"/>
            <a:endParaRPr lang="tr-TR" sz="2400" dirty="0" smtClean="0">
              <a:solidFill>
                <a:schemeClr val="accent2">
                  <a:lumMod val="50000"/>
                </a:schemeClr>
              </a:solidFill>
            </a:endParaRPr>
          </a:p>
          <a:p>
            <a:pPr algn="just"/>
            <a:r>
              <a:rPr lang="tr-TR" sz="2400" dirty="0" smtClean="0">
                <a:solidFill>
                  <a:schemeClr val="accent2">
                    <a:lumMod val="50000"/>
                  </a:schemeClr>
                </a:solidFill>
              </a:rPr>
              <a:t>Konu: Vakum ve Gaz Kavramı</a:t>
            </a:r>
          </a:p>
          <a:p>
            <a:pPr algn="just"/>
            <a:endParaRPr lang="tr-TR" sz="2400" dirty="0" smtClean="0">
              <a:solidFill>
                <a:schemeClr val="accent2">
                  <a:lumMod val="50000"/>
                </a:schemeClr>
              </a:solidFill>
            </a:endParaRPr>
          </a:p>
          <a:p>
            <a:pPr algn="just"/>
            <a:r>
              <a:rPr lang="tr-TR" sz="2400" dirty="0" smtClean="0">
                <a:solidFill>
                  <a:schemeClr val="accent2">
                    <a:lumMod val="50000"/>
                  </a:schemeClr>
                </a:solidFill>
              </a:rPr>
              <a:t>Amaç: Gazın varlığını günlük hayattaki birçok aletin çalışma prensibinde yer alan vakum kavramı ve önemi üzerinden fark etmelerini sağlamak. </a:t>
            </a:r>
          </a:p>
          <a:p>
            <a:pPr algn="just"/>
            <a:endParaRPr lang="tr-TR" sz="2400" dirty="0" smtClean="0">
              <a:solidFill>
                <a:schemeClr val="accent2">
                  <a:lumMod val="50000"/>
                </a:schemeClr>
              </a:solidFill>
            </a:endParaRPr>
          </a:p>
          <a:p>
            <a:pPr algn="just"/>
            <a:r>
              <a:rPr lang="tr-TR" sz="2400" dirty="0" smtClean="0">
                <a:solidFill>
                  <a:schemeClr val="accent2">
                    <a:lumMod val="50000"/>
                  </a:schemeClr>
                </a:solidFill>
              </a:rPr>
              <a:t>Gerekli Araç-Gereç Materyaller: Bilgisayar, cd çalar, Barok Dönem müzik </a:t>
            </a:r>
            <a:r>
              <a:rPr lang="tr-TR" sz="2400" dirty="0" err="1" smtClean="0">
                <a:solidFill>
                  <a:schemeClr val="accent2">
                    <a:lumMod val="50000"/>
                  </a:schemeClr>
                </a:solidFill>
              </a:rPr>
              <a:t>cdleri</a:t>
            </a:r>
            <a:r>
              <a:rPr lang="tr-TR" sz="2400" dirty="0" smtClean="0">
                <a:solidFill>
                  <a:schemeClr val="accent2">
                    <a:lumMod val="50000"/>
                  </a:schemeClr>
                </a:solidFill>
              </a:rPr>
              <a:t>, (</a:t>
            </a:r>
            <a:r>
              <a:rPr lang="tr-TR" sz="2400" dirty="0" err="1" smtClean="0">
                <a:solidFill>
                  <a:schemeClr val="accent2">
                    <a:lumMod val="50000"/>
                  </a:schemeClr>
                </a:solidFill>
              </a:rPr>
              <a:t>Francesco</a:t>
            </a:r>
            <a:r>
              <a:rPr lang="tr-TR" sz="2400" dirty="0" smtClean="0">
                <a:solidFill>
                  <a:schemeClr val="accent2">
                    <a:lumMod val="50000"/>
                  </a:schemeClr>
                </a:solidFill>
              </a:rPr>
              <a:t> </a:t>
            </a:r>
            <a:r>
              <a:rPr lang="tr-TR" sz="2400" dirty="0" err="1" smtClean="0">
                <a:solidFill>
                  <a:schemeClr val="accent2">
                    <a:lumMod val="50000"/>
                  </a:schemeClr>
                </a:solidFill>
              </a:rPr>
              <a:t>Geminiani’nin</a:t>
            </a:r>
            <a:r>
              <a:rPr lang="tr-TR" sz="2400" dirty="0" smtClean="0">
                <a:solidFill>
                  <a:schemeClr val="accent2">
                    <a:lumMod val="50000"/>
                  </a:schemeClr>
                </a:solidFill>
              </a:rPr>
              <a:t> </a:t>
            </a:r>
            <a:r>
              <a:rPr lang="tr-TR" sz="2400" dirty="0" err="1" smtClean="0">
                <a:solidFill>
                  <a:schemeClr val="accent2">
                    <a:lumMod val="50000"/>
                  </a:schemeClr>
                </a:solidFill>
              </a:rPr>
              <a:t>Konçerti</a:t>
            </a:r>
            <a:r>
              <a:rPr lang="tr-TR" sz="2400" dirty="0" smtClean="0">
                <a:solidFill>
                  <a:schemeClr val="accent2">
                    <a:lumMod val="50000"/>
                  </a:schemeClr>
                </a:solidFill>
              </a:rPr>
              <a:t> </a:t>
            </a:r>
            <a:r>
              <a:rPr lang="tr-TR" sz="2400" dirty="0" err="1" smtClean="0">
                <a:solidFill>
                  <a:schemeClr val="accent2">
                    <a:lumMod val="50000"/>
                  </a:schemeClr>
                </a:solidFill>
              </a:rPr>
              <a:t>Gross</a:t>
            </a:r>
            <a:r>
              <a:rPr lang="tr-TR" sz="2400" dirty="0" smtClean="0">
                <a:solidFill>
                  <a:schemeClr val="accent2">
                    <a:lumMod val="50000"/>
                  </a:schemeClr>
                </a:solidFill>
              </a:rPr>
              <a:t> vb.), </a:t>
            </a:r>
            <a:r>
              <a:rPr lang="tr-TR" sz="2400" dirty="0" err="1" smtClean="0">
                <a:solidFill>
                  <a:schemeClr val="accent2">
                    <a:lumMod val="50000"/>
                  </a:schemeClr>
                </a:solidFill>
              </a:rPr>
              <a:t>Magdeburg</a:t>
            </a:r>
            <a:r>
              <a:rPr lang="tr-TR" sz="2400" dirty="0" smtClean="0">
                <a:solidFill>
                  <a:schemeClr val="accent2">
                    <a:lumMod val="50000"/>
                  </a:schemeClr>
                </a:solidFill>
              </a:rPr>
              <a:t> Deneyi ve vakum kavramını gösteren fotoğraf.</a:t>
            </a:r>
          </a:p>
          <a:p>
            <a:endParaRPr lang="tr-TR" dirty="0"/>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2675655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1327081" y="2146479"/>
            <a:ext cx="9568445" cy="3777622"/>
          </a:xfrm>
        </p:spPr>
        <p:txBody>
          <a:bodyPr>
            <a:normAutofit/>
          </a:bodyPr>
          <a:lstStyle/>
          <a:p>
            <a:r>
              <a:rPr lang="tr-TR" sz="2000" dirty="0"/>
              <a:t>ABD'de üstün yetenekli öğrencilerin nüfusu ile ilgili olarak, federal hükümetten </a:t>
            </a:r>
            <a:r>
              <a:rPr lang="tr-TR" sz="2000" dirty="0" smtClean="0"/>
              <a:t>açıklanan hiçbir </a:t>
            </a:r>
            <a:r>
              <a:rPr lang="tr-TR" sz="2000" dirty="0"/>
              <a:t>resmi veri yoktur. </a:t>
            </a:r>
            <a:endParaRPr lang="tr-TR" sz="2000" dirty="0" smtClean="0"/>
          </a:p>
          <a:p>
            <a:r>
              <a:rPr lang="tr-TR" sz="2000" dirty="0" smtClean="0"/>
              <a:t>Üstün </a:t>
            </a:r>
            <a:r>
              <a:rPr lang="tr-TR" sz="2000" dirty="0"/>
              <a:t>Zekalı Çocuklar Amerika Birleşik Devletleri </a:t>
            </a:r>
            <a:r>
              <a:rPr lang="tr-TR" sz="2000" dirty="0" smtClean="0"/>
              <a:t>Ulusal </a:t>
            </a:r>
            <a:r>
              <a:rPr lang="tr-TR" sz="2000" dirty="0"/>
              <a:t>Birliği (NAGC</a:t>
            </a:r>
            <a:r>
              <a:rPr lang="tr-TR" sz="2000" dirty="0" smtClean="0"/>
              <a:t>), K-12 sınıflarında </a:t>
            </a:r>
            <a:r>
              <a:rPr lang="tr-TR" sz="2000" dirty="0"/>
              <a:t>yaklaşık 3 milyon akademik yetenekli </a:t>
            </a:r>
            <a:r>
              <a:rPr lang="tr-TR" sz="2000" dirty="0" smtClean="0"/>
              <a:t>çocuğun </a:t>
            </a:r>
            <a:r>
              <a:rPr lang="tr-TR" sz="2000" dirty="0"/>
              <a:t>olduğunu </a:t>
            </a:r>
            <a:r>
              <a:rPr lang="tr-TR" sz="2000" dirty="0" smtClean="0"/>
              <a:t>tahmin ediyor ki bu da  </a:t>
            </a:r>
            <a:r>
              <a:rPr lang="tr-TR" sz="2000" dirty="0"/>
              <a:t>toplam öğrenci nüfusunun </a:t>
            </a:r>
            <a:r>
              <a:rPr lang="tr-TR" sz="2000" dirty="0" smtClean="0"/>
              <a:t>yaklaşık % 6‘sıdır</a:t>
            </a:r>
            <a:r>
              <a:rPr lang="tr-TR" sz="2000" dirty="0"/>
              <a:t>.</a:t>
            </a:r>
          </a:p>
        </p:txBody>
      </p:sp>
    </p:spTree>
    <p:extLst>
      <p:ext uri="{BB962C8B-B14F-4D97-AF65-F5344CB8AC3E}">
        <p14:creationId xmlns:p14="http://schemas.microsoft.com/office/powerpoint/2010/main" val="15415594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93949" y="2058447"/>
            <a:ext cx="10122795" cy="3416320"/>
          </a:xfrm>
          <a:prstGeom prst="rect">
            <a:avLst/>
          </a:prstGeom>
        </p:spPr>
        <p:txBody>
          <a:bodyPr wrap="square">
            <a:spAutoFit/>
          </a:bodyPr>
          <a:lstStyle/>
          <a:p>
            <a:pPr marL="342900" indent="-342900" algn="just">
              <a:buFont typeface="Arial" panose="020B0604020202020204" pitchFamily="34" charset="0"/>
              <a:buChar char="•"/>
            </a:pPr>
            <a:r>
              <a:rPr lang="tr-TR" sz="2400" dirty="0" smtClean="0">
                <a:solidFill>
                  <a:schemeClr val="accent2">
                    <a:lumMod val="50000"/>
                  </a:schemeClr>
                </a:solidFill>
              </a:rPr>
              <a:t>Özel yetenekli çocuklar sanata ve müziğe yakındırlar.</a:t>
            </a:r>
          </a:p>
          <a:p>
            <a:pPr marL="342900" indent="-342900" algn="just">
              <a:buFont typeface="Arial" panose="020B0604020202020204" pitchFamily="34" charset="0"/>
              <a:buChar char="•"/>
            </a:pPr>
            <a:r>
              <a:rPr lang="tr-TR" sz="2400" dirty="0" smtClean="0">
                <a:solidFill>
                  <a:schemeClr val="accent2">
                    <a:lumMod val="50000"/>
                  </a:schemeClr>
                </a:solidFill>
              </a:rPr>
              <a:t>Klasik müziğin zihinsel uyanıklık ve rahatlama yarattığı bilinmektedir (Cengiz, 2004).</a:t>
            </a:r>
          </a:p>
          <a:p>
            <a:pPr marL="342900" indent="-342900" algn="just">
              <a:buFont typeface="Arial" panose="020B0604020202020204" pitchFamily="34" charset="0"/>
              <a:buChar char="•"/>
            </a:pPr>
            <a:r>
              <a:rPr lang="tr-TR" sz="2400" dirty="0" smtClean="0">
                <a:solidFill>
                  <a:schemeClr val="accent2">
                    <a:lumMod val="50000"/>
                  </a:schemeClr>
                </a:solidFill>
              </a:rPr>
              <a:t>Öğretim ortamında kullanılan müziğin öğrenmeyi olumlu yönde etkilediği bilgisine istinaden her dersin başlangıcında bilimsel tarih sürecinde gazlar konusunun incelenmeye başlandığı döneme ait klasik müzik eserleri dinletilip grup veya bağımsız çalışma ortamlarında müziğin düşük sesle yayınlanmasına öğrencilerden gelen talepler üzerine devam edilebilir.</a:t>
            </a:r>
            <a:endParaRPr lang="tr-TR" sz="2400" dirty="0">
              <a:solidFill>
                <a:schemeClr val="accent2">
                  <a:lumMod val="50000"/>
                </a:schemeClr>
              </a:solidFill>
            </a:endParaRPr>
          </a:p>
        </p:txBody>
      </p:sp>
    </p:spTree>
    <p:extLst>
      <p:ext uri="{BB962C8B-B14F-4D97-AF65-F5344CB8AC3E}">
        <p14:creationId xmlns:p14="http://schemas.microsoft.com/office/powerpoint/2010/main" val="30588617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611689" y="656266"/>
            <a:ext cx="4991398" cy="3327689"/>
          </a:xfrm>
          <a:prstGeom prst="rect">
            <a:avLst/>
          </a:prstGeom>
        </p:spPr>
      </p:pic>
      <p:sp>
        <p:nvSpPr>
          <p:cNvPr id="3" name="Dikdörtgen 2"/>
          <p:cNvSpPr/>
          <p:nvPr/>
        </p:nvSpPr>
        <p:spPr>
          <a:xfrm>
            <a:off x="1017431" y="4340180"/>
            <a:ext cx="10733562" cy="1938992"/>
          </a:xfrm>
          <a:prstGeom prst="rect">
            <a:avLst/>
          </a:prstGeom>
        </p:spPr>
        <p:txBody>
          <a:bodyPr wrap="square">
            <a:spAutoFit/>
          </a:bodyPr>
          <a:lstStyle/>
          <a:p>
            <a:r>
              <a:rPr lang="tr-TR" sz="2400" dirty="0" smtClean="0">
                <a:solidFill>
                  <a:schemeClr val="accent2">
                    <a:lumMod val="50000"/>
                  </a:schemeClr>
                </a:solidFill>
              </a:rPr>
              <a:t>Heykeller ile gaz kavramı arasında nasıl bir ilişki olabilir?</a:t>
            </a:r>
          </a:p>
          <a:p>
            <a:endParaRPr lang="tr-TR" sz="2400" dirty="0" smtClean="0">
              <a:solidFill>
                <a:schemeClr val="accent2">
                  <a:lumMod val="50000"/>
                </a:schemeClr>
              </a:solidFill>
            </a:endParaRPr>
          </a:p>
          <a:p>
            <a:r>
              <a:rPr lang="tr-TR" sz="2400" dirty="0" smtClean="0">
                <a:solidFill>
                  <a:schemeClr val="accent2">
                    <a:lumMod val="50000"/>
                  </a:schemeClr>
                </a:solidFill>
              </a:rPr>
              <a:t>Öğrencilerden gelen cevaplara müdahale edilmez. Cevaplarını akıllarında tutmaları veya not etmeleri, dersin sonunda bu sorunun tekrar sorulacağı söylenir.</a:t>
            </a:r>
          </a:p>
        </p:txBody>
      </p:sp>
    </p:spTree>
    <p:extLst>
      <p:ext uri="{BB962C8B-B14F-4D97-AF65-F5344CB8AC3E}">
        <p14:creationId xmlns:p14="http://schemas.microsoft.com/office/powerpoint/2010/main" val="25089460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32585" y="2274838"/>
            <a:ext cx="10218407" cy="3046988"/>
          </a:xfrm>
          <a:prstGeom prst="rect">
            <a:avLst/>
          </a:prstGeom>
        </p:spPr>
        <p:txBody>
          <a:bodyPr wrap="square">
            <a:spAutoFit/>
          </a:bodyPr>
          <a:lstStyle/>
          <a:p>
            <a:pPr algn="just"/>
            <a:r>
              <a:rPr lang="tr-TR" sz="2400" dirty="0">
                <a:solidFill>
                  <a:schemeClr val="accent2">
                    <a:lumMod val="50000"/>
                  </a:schemeClr>
                </a:solidFill>
              </a:rPr>
              <a:t>Bu etkinlikte öğrenecekleri konu ile günlük hayatta birçok aletin çalışma prensibinde yer alan vakum kavramını ve önemini anlayacakları söylenir</a:t>
            </a:r>
            <a:r>
              <a:rPr lang="tr-TR" sz="2400" dirty="0" smtClean="0">
                <a:solidFill>
                  <a:schemeClr val="accent2">
                    <a:lumMod val="50000"/>
                  </a:schemeClr>
                </a:solidFill>
              </a:rPr>
              <a:t>.</a:t>
            </a:r>
          </a:p>
          <a:p>
            <a:pPr algn="just"/>
            <a:endParaRPr lang="tr-TR" sz="2400" dirty="0">
              <a:solidFill>
                <a:schemeClr val="accent2">
                  <a:lumMod val="50000"/>
                </a:schemeClr>
              </a:solidFill>
            </a:endParaRPr>
          </a:p>
          <a:p>
            <a:pPr algn="just"/>
            <a:r>
              <a:rPr lang="tr-TR" sz="2400" dirty="0">
                <a:solidFill>
                  <a:schemeClr val="accent2">
                    <a:lumMod val="50000"/>
                  </a:schemeClr>
                </a:solidFill>
              </a:rPr>
              <a:t>Öğrenciler, </a:t>
            </a:r>
            <a:r>
              <a:rPr lang="tr-TR" sz="2400" dirty="0" err="1">
                <a:solidFill>
                  <a:schemeClr val="accent2">
                    <a:lumMod val="50000"/>
                  </a:schemeClr>
                </a:solidFill>
              </a:rPr>
              <a:t>Magdeburg</a:t>
            </a:r>
            <a:r>
              <a:rPr lang="tr-TR" sz="2400" dirty="0">
                <a:solidFill>
                  <a:schemeClr val="accent2">
                    <a:lumMod val="50000"/>
                  </a:schemeClr>
                </a:solidFill>
              </a:rPr>
              <a:t> Deneyini internetten araştırırlar</a:t>
            </a:r>
            <a:r>
              <a:rPr lang="tr-TR" sz="2400" dirty="0" smtClean="0">
                <a:solidFill>
                  <a:schemeClr val="accent2">
                    <a:lumMod val="50000"/>
                  </a:schemeClr>
                </a:solidFill>
              </a:rPr>
              <a:t>.</a:t>
            </a:r>
          </a:p>
          <a:p>
            <a:pPr algn="just"/>
            <a:endParaRPr lang="tr-TR" sz="2400" dirty="0">
              <a:solidFill>
                <a:schemeClr val="accent2">
                  <a:lumMod val="50000"/>
                </a:schemeClr>
              </a:solidFill>
            </a:endParaRPr>
          </a:p>
          <a:p>
            <a:pPr algn="just"/>
            <a:r>
              <a:rPr lang="tr-TR" sz="2400" dirty="0">
                <a:solidFill>
                  <a:schemeClr val="accent2">
                    <a:lumMod val="50000"/>
                  </a:schemeClr>
                </a:solidFill>
              </a:rPr>
              <a:t>Öğrenciler, araştırdıkları bilgiler ile beyin fırtınası tekniği sonucunda gazın varlığı ve yokluğu durumundaki farklılıkları ortaya koyarlar.</a:t>
            </a: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13404876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727070" y="4533897"/>
            <a:ext cx="4533747" cy="1905540"/>
          </a:xfrm>
          <a:prstGeom prst="rect">
            <a:avLst/>
          </a:prstGeom>
        </p:spPr>
      </p:pic>
      <p:sp>
        <p:nvSpPr>
          <p:cNvPr id="3" name="Dikdörtgen 2"/>
          <p:cNvSpPr/>
          <p:nvPr/>
        </p:nvSpPr>
        <p:spPr>
          <a:xfrm>
            <a:off x="1678975" y="2281175"/>
            <a:ext cx="9324304" cy="1938992"/>
          </a:xfrm>
          <a:prstGeom prst="rect">
            <a:avLst/>
          </a:prstGeom>
        </p:spPr>
        <p:txBody>
          <a:bodyPr wrap="square">
            <a:spAutoFit/>
          </a:bodyPr>
          <a:lstStyle/>
          <a:p>
            <a:pPr algn="just"/>
            <a:r>
              <a:rPr lang="tr-TR" sz="2400" dirty="0" smtClean="0">
                <a:solidFill>
                  <a:schemeClr val="accent2">
                    <a:lumMod val="50000"/>
                  </a:schemeClr>
                </a:solidFill>
              </a:rPr>
              <a:t>Öğrenme Çıktılarının Değerlendirilmesine Örnek:</a:t>
            </a:r>
          </a:p>
          <a:p>
            <a:pPr algn="just"/>
            <a:endParaRPr lang="tr-TR" sz="2400" dirty="0" smtClean="0">
              <a:solidFill>
                <a:schemeClr val="accent2">
                  <a:lumMod val="50000"/>
                </a:schemeClr>
              </a:solidFill>
            </a:endParaRPr>
          </a:p>
          <a:p>
            <a:pPr algn="just"/>
            <a:r>
              <a:rPr lang="tr-TR" sz="2400" dirty="0" smtClean="0">
                <a:solidFill>
                  <a:schemeClr val="accent2">
                    <a:lumMod val="50000"/>
                  </a:schemeClr>
                </a:solidFill>
              </a:rPr>
              <a:t>Siz bir reklamcı olsaydınız </a:t>
            </a:r>
            <a:r>
              <a:rPr lang="tr-TR" sz="2400" dirty="0" err="1" smtClean="0">
                <a:solidFill>
                  <a:schemeClr val="accent2">
                    <a:lumMod val="50000"/>
                  </a:schemeClr>
                </a:solidFill>
              </a:rPr>
              <a:t>Magdeburg</a:t>
            </a:r>
            <a:r>
              <a:rPr lang="tr-TR" sz="2400" dirty="0" smtClean="0">
                <a:solidFill>
                  <a:schemeClr val="accent2">
                    <a:lumMod val="50000"/>
                  </a:schemeClr>
                </a:solidFill>
              </a:rPr>
              <a:t> vakum deneyini simgeleyen yandaki resimden etkilenerek ne tür bir ürün için nasıl bir tarzda reklam logosu veya reklam içeriği hazırlardınız?</a:t>
            </a:r>
            <a:endParaRPr lang="tr-TR" sz="2400" dirty="0">
              <a:solidFill>
                <a:schemeClr val="accent2">
                  <a:lumMod val="50000"/>
                </a:schemeClr>
              </a:solidFill>
            </a:endParaRPr>
          </a:p>
        </p:txBody>
      </p:sp>
    </p:spTree>
    <p:extLst>
      <p:ext uri="{BB962C8B-B14F-4D97-AF65-F5344CB8AC3E}">
        <p14:creationId xmlns:p14="http://schemas.microsoft.com/office/powerpoint/2010/main" val="40996724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1416676" y="1458811"/>
            <a:ext cx="8911687" cy="1280890"/>
          </a:xfrm>
        </p:spPr>
        <p:txBody>
          <a:bodyPr/>
          <a:lstStyle/>
          <a:p>
            <a:r>
              <a:rPr lang="tr-TR" dirty="0" err="1" smtClean="0"/>
              <a:t>Flipped</a:t>
            </a:r>
            <a:r>
              <a:rPr lang="tr-TR" dirty="0" smtClean="0"/>
              <a:t> </a:t>
            </a:r>
            <a:r>
              <a:rPr lang="tr-TR" dirty="0" err="1" smtClean="0"/>
              <a:t>Classroom</a:t>
            </a:r>
            <a:r>
              <a:rPr lang="tr-TR" dirty="0" smtClean="0"/>
              <a:t>/ Ters Yüz Sınıf Tekniği</a:t>
            </a:r>
            <a:endParaRPr lang="tr-TR" dirty="0"/>
          </a:p>
        </p:txBody>
      </p:sp>
      <p:pic>
        <p:nvPicPr>
          <p:cNvPr id="3" name="Resim 2"/>
          <p:cNvPicPr>
            <a:picLocks noChangeAspect="1"/>
          </p:cNvPicPr>
          <p:nvPr/>
        </p:nvPicPr>
        <p:blipFill>
          <a:blip r:embed="rId2"/>
          <a:stretch>
            <a:fillRect/>
          </a:stretch>
        </p:blipFill>
        <p:spPr>
          <a:xfrm>
            <a:off x="1416676" y="2099256"/>
            <a:ext cx="8937938" cy="4758744"/>
          </a:xfrm>
          <a:prstGeom prst="rect">
            <a:avLst/>
          </a:prstGeom>
        </p:spPr>
      </p:pic>
      <p:sp>
        <p:nvSpPr>
          <p:cNvPr id="2" name="İçerik Yer Tutucusu 1"/>
          <p:cNvSpPr>
            <a:spLocks noGrp="1"/>
          </p:cNvSpPr>
          <p:nvPr>
            <p:ph idx="1"/>
          </p:nvPr>
        </p:nvSpPr>
        <p:spPr/>
        <p:txBody>
          <a:bodyPr/>
          <a:lstStyle/>
          <a:p>
            <a:endParaRPr lang="tr-TR"/>
          </a:p>
        </p:txBody>
      </p:sp>
    </p:spTree>
    <p:extLst>
      <p:ext uri="{BB962C8B-B14F-4D97-AF65-F5344CB8AC3E}">
        <p14:creationId xmlns:p14="http://schemas.microsoft.com/office/powerpoint/2010/main" val="5590185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832243" y="2192242"/>
            <a:ext cx="10918749" cy="3358552"/>
          </a:xfrm>
          <a:prstGeom prst="rect">
            <a:avLst/>
          </a:prstGeom>
        </p:spPr>
      </p:pic>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4364409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171977" y="893631"/>
            <a:ext cx="10148553" cy="4154984"/>
          </a:xfrm>
          <a:prstGeom prst="rect">
            <a:avLst/>
          </a:prstGeom>
        </p:spPr>
        <p:txBody>
          <a:bodyPr wrap="square">
            <a:spAutoFit/>
          </a:bodyPr>
          <a:lstStyle/>
          <a:p>
            <a:pPr marL="342900" indent="-342900" algn="just">
              <a:buFont typeface="Arial" panose="020B0604020202020204" pitchFamily="34" charset="0"/>
              <a:buChar char="•"/>
            </a:pPr>
            <a:r>
              <a:rPr lang="tr-TR" sz="2400" dirty="0" smtClean="0">
                <a:solidFill>
                  <a:schemeClr val="accent2">
                    <a:lumMod val="50000"/>
                  </a:schemeClr>
                </a:solidFill>
              </a:rPr>
              <a:t>Tekniğin </a:t>
            </a:r>
            <a:r>
              <a:rPr lang="tr-TR" sz="2400" dirty="0">
                <a:solidFill>
                  <a:schemeClr val="accent2">
                    <a:lumMod val="50000"/>
                  </a:schemeClr>
                </a:solidFill>
              </a:rPr>
              <a:t>geleneksel sınıf bileşeni, derinlemesine öğrenme imkanı sunan öğrenme etkinliklerinden oluşmaktadır. Derse belirli bir ön öğrenmeyle gelen öğrenciler, öğretmen tarafından düzenlenen sınıf içi etkinlikleri yapmaktadırlar. </a:t>
            </a:r>
            <a:endParaRPr lang="tr-TR" sz="2400" dirty="0" smtClean="0">
              <a:solidFill>
                <a:schemeClr val="accent2">
                  <a:lumMod val="50000"/>
                </a:schemeClr>
              </a:solidFill>
            </a:endParaRPr>
          </a:p>
          <a:p>
            <a:pPr algn="just"/>
            <a:endParaRPr lang="tr-TR" sz="2400" dirty="0" smtClean="0">
              <a:solidFill>
                <a:schemeClr val="accent2">
                  <a:lumMod val="50000"/>
                </a:schemeClr>
              </a:solidFill>
            </a:endParaRPr>
          </a:p>
          <a:p>
            <a:pPr marL="342900" indent="-342900" algn="just">
              <a:buFont typeface="Arial" panose="020B0604020202020204" pitchFamily="34" charset="0"/>
              <a:buChar char="•"/>
            </a:pPr>
            <a:r>
              <a:rPr lang="tr-TR" sz="2400" dirty="0" smtClean="0">
                <a:solidFill>
                  <a:schemeClr val="accent2">
                    <a:lumMod val="50000"/>
                  </a:schemeClr>
                </a:solidFill>
              </a:rPr>
              <a:t>Bu </a:t>
            </a:r>
            <a:r>
              <a:rPr lang="tr-TR" sz="2400" dirty="0">
                <a:solidFill>
                  <a:schemeClr val="accent2">
                    <a:lumMod val="50000"/>
                  </a:schemeClr>
                </a:solidFill>
              </a:rPr>
              <a:t>noktada önerilen eylem planı ise şu dört aşamadan oluşmaktadır: </a:t>
            </a:r>
            <a:endParaRPr lang="tr-TR" sz="2400" dirty="0" smtClean="0">
              <a:solidFill>
                <a:schemeClr val="accent2">
                  <a:lumMod val="50000"/>
                </a:schemeClr>
              </a:solidFill>
            </a:endParaRPr>
          </a:p>
          <a:p>
            <a:pPr marL="2628900" lvl="5" indent="-342900" algn="just">
              <a:buFont typeface="Arial" panose="020B0604020202020204" pitchFamily="34" charset="0"/>
              <a:buChar char="•"/>
            </a:pPr>
            <a:r>
              <a:rPr lang="tr-TR" sz="2400" dirty="0" smtClean="0">
                <a:solidFill>
                  <a:schemeClr val="accent2">
                    <a:lumMod val="50000"/>
                  </a:schemeClr>
                </a:solidFill>
              </a:rPr>
              <a:t>Tespit </a:t>
            </a:r>
            <a:r>
              <a:rPr lang="tr-TR" sz="2400" dirty="0">
                <a:solidFill>
                  <a:schemeClr val="accent2">
                    <a:lumMod val="50000"/>
                  </a:schemeClr>
                </a:solidFill>
              </a:rPr>
              <a:t>et, </a:t>
            </a:r>
            <a:endParaRPr lang="tr-TR" sz="2400" dirty="0" smtClean="0">
              <a:solidFill>
                <a:schemeClr val="accent2">
                  <a:lumMod val="50000"/>
                </a:schemeClr>
              </a:solidFill>
            </a:endParaRPr>
          </a:p>
          <a:p>
            <a:pPr marL="2628900" lvl="5" indent="-342900" algn="just">
              <a:buFont typeface="Arial" panose="020B0604020202020204" pitchFamily="34" charset="0"/>
              <a:buChar char="•"/>
            </a:pPr>
            <a:r>
              <a:rPr lang="tr-TR" sz="2400" dirty="0" smtClean="0">
                <a:solidFill>
                  <a:schemeClr val="accent2">
                    <a:lumMod val="50000"/>
                  </a:schemeClr>
                </a:solidFill>
              </a:rPr>
              <a:t>Genişlet, </a:t>
            </a:r>
          </a:p>
          <a:p>
            <a:pPr marL="2628900" lvl="5" indent="-342900" algn="just">
              <a:buFont typeface="Arial" panose="020B0604020202020204" pitchFamily="34" charset="0"/>
              <a:buChar char="•"/>
            </a:pPr>
            <a:r>
              <a:rPr lang="tr-TR" sz="2400" dirty="0" smtClean="0">
                <a:solidFill>
                  <a:schemeClr val="accent2">
                    <a:lumMod val="50000"/>
                  </a:schemeClr>
                </a:solidFill>
              </a:rPr>
              <a:t>Uygula</a:t>
            </a:r>
            <a:r>
              <a:rPr lang="tr-TR" sz="2400" dirty="0">
                <a:solidFill>
                  <a:schemeClr val="accent2">
                    <a:lumMod val="50000"/>
                  </a:schemeClr>
                </a:solidFill>
              </a:rPr>
              <a:t>, </a:t>
            </a:r>
            <a:endParaRPr lang="tr-TR" sz="2400" dirty="0" smtClean="0">
              <a:solidFill>
                <a:schemeClr val="accent2">
                  <a:lumMod val="50000"/>
                </a:schemeClr>
              </a:solidFill>
            </a:endParaRPr>
          </a:p>
          <a:p>
            <a:pPr marL="2628900" lvl="5" indent="-342900" algn="just">
              <a:buFont typeface="Arial" panose="020B0604020202020204" pitchFamily="34" charset="0"/>
              <a:buChar char="•"/>
            </a:pPr>
            <a:r>
              <a:rPr lang="tr-TR" sz="2400" dirty="0" smtClean="0">
                <a:solidFill>
                  <a:schemeClr val="accent2">
                    <a:lumMod val="50000"/>
                  </a:schemeClr>
                </a:solidFill>
              </a:rPr>
              <a:t>Dene</a:t>
            </a:r>
            <a:r>
              <a:rPr lang="tr-TR" sz="2400" dirty="0">
                <a:solidFill>
                  <a:schemeClr val="accent2">
                    <a:lumMod val="50000"/>
                  </a:schemeClr>
                </a:solidFill>
              </a:rPr>
              <a:t>. </a:t>
            </a:r>
          </a:p>
        </p:txBody>
      </p:sp>
    </p:spTree>
    <p:extLst>
      <p:ext uri="{BB962C8B-B14F-4D97-AF65-F5344CB8AC3E}">
        <p14:creationId xmlns:p14="http://schemas.microsoft.com/office/powerpoint/2010/main" val="28489149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53036" y="1467635"/>
            <a:ext cx="10797955" cy="4524315"/>
          </a:xfrm>
          <a:prstGeom prst="rect">
            <a:avLst/>
          </a:prstGeom>
        </p:spPr>
        <p:txBody>
          <a:bodyPr wrap="square">
            <a:spAutoFit/>
          </a:bodyPr>
          <a:lstStyle/>
          <a:p>
            <a:pPr algn="ctr"/>
            <a:r>
              <a:rPr lang="tr-TR" sz="2400" dirty="0" smtClean="0">
                <a:solidFill>
                  <a:schemeClr val="accent2">
                    <a:lumMod val="50000"/>
                  </a:schemeClr>
                </a:solidFill>
              </a:rPr>
              <a:t>Etkinlik 2</a:t>
            </a:r>
          </a:p>
          <a:p>
            <a:pPr algn="just"/>
            <a:endParaRPr lang="tr-TR" sz="2400" dirty="0" smtClean="0">
              <a:solidFill>
                <a:schemeClr val="accent2">
                  <a:lumMod val="50000"/>
                </a:schemeClr>
              </a:solidFill>
            </a:endParaRPr>
          </a:p>
          <a:p>
            <a:pPr algn="just"/>
            <a:r>
              <a:rPr lang="tr-TR" sz="2400" dirty="0" smtClean="0">
                <a:solidFill>
                  <a:schemeClr val="accent2">
                    <a:lumMod val="50000"/>
                  </a:schemeClr>
                </a:solidFill>
              </a:rPr>
              <a:t>Ünite: Maddenin Halleri</a:t>
            </a:r>
          </a:p>
          <a:p>
            <a:pPr algn="just"/>
            <a:endParaRPr lang="tr-TR" sz="2400" dirty="0" smtClean="0">
              <a:solidFill>
                <a:schemeClr val="accent2">
                  <a:lumMod val="50000"/>
                </a:schemeClr>
              </a:solidFill>
            </a:endParaRPr>
          </a:p>
          <a:p>
            <a:pPr algn="just"/>
            <a:r>
              <a:rPr lang="tr-TR" sz="2400" dirty="0" smtClean="0">
                <a:solidFill>
                  <a:schemeClr val="accent2">
                    <a:lumMod val="50000"/>
                  </a:schemeClr>
                </a:solidFill>
              </a:rPr>
              <a:t>Konu: Atmosferdeki Nem</a:t>
            </a:r>
          </a:p>
          <a:p>
            <a:pPr algn="just"/>
            <a:endParaRPr lang="tr-TR" sz="2400" dirty="0" smtClean="0">
              <a:solidFill>
                <a:schemeClr val="accent2">
                  <a:lumMod val="50000"/>
                </a:schemeClr>
              </a:solidFill>
            </a:endParaRPr>
          </a:p>
          <a:p>
            <a:pPr algn="just"/>
            <a:r>
              <a:rPr lang="tr-TR" sz="2400" dirty="0" smtClean="0">
                <a:solidFill>
                  <a:schemeClr val="accent2">
                    <a:lumMod val="50000"/>
                  </a:schemeClr>
                </a:solidFill>
              </a:rPr>
              <a:t>Amaç: Yaratıcı ve eleştirel düşünme becerilerini destekleyen altı şapka yöntemini kullanarak bağıl nem ile gerçek ve hissedilen sıcaklık kavramlarını ilişkilendirmelerini sağlamak.</a:t>
            </a:r>
          </a:p>
          <a:p>
            <a:pPr algn="just"/>
            <a:endParaRPr lang="tr-TR" sz="2400" dirty="0" smtClean="0">
              <a:solidFill>
                <a:schemeClr val="accent2">
                  <a:lumMod val="50000"/>
                </a:schemeClr>
              </a:solidFill>
            </a:endParaRPr>
          </a:p>
          <a:p>
            <a:pPr algn="just"/>
            <a:r>
              <a:rPr lang="tr-TR" sz="2400" dirty="0" smtClean="0">
                <a:solidFill>
                  <a:schemeClr val="accent2">
                    <a:lumMod val="50000"/>
                  </a:schemeClr>
                </a:solidFill>
              </a:rPr>
              <a:t>Gerekli araç-gereç materyaller: Farklı renklerde ( beyaz, siyah, sarı, kırmızı, yeşil ve mavi) şapkalar, bilgisayar ve internet bağlantısı.</a:t>
            </a:r>
            <a:endParaRPr lang="tr-TR" sz="2400" dirty="0">
              <a:solidFill>
                <a:schemeClr val="accent2">
                  <a:lumMod val="50000"/>
                </a:schemeClr>
              </a:solidFill>
            </a:endParaRPr>
          </a:p>
        </p:txBody>
      </p:sp>
    </p:spTree>
    <p:extLst>
      <p:ext uri="{BB962C8B-B14F-4D97-AF65-F5344CB8AC3E}">
        <p14:creationId xmlns:p14="http://schemas.microsoft.com/office/powerpoint/2010/main" val="838936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17431" y="2179767"/>
            <a:ext cx="10187189" cy="2677656"/>
          </a:xfrm>
          <a:prstGeom prst="rect">
            <a:avLst/>
          </a:prstGeom>
        </p:spPr>
        <p:txBody>
          <a:bodyPr wrap="square">
            <a:spAutoFit/>
          </a:bodyPr>
          <a:lstStyle/>
          <a:p>
            <a:pPr algn="just"/>
            <a:r>
              <a:rPr lang="tr-TR" sz="2400" dirty="0" smtClean="0">
                <a:solidFill>
                  <a:schemeClr val="accent2">
                    <a:lumMod val="50000"/>
                  </a:schemeClr>
                </a:solidFill>
              </a:rPr>
              <a:t>Öğrenciler, karma öğrenmenin çevrim içi öğretim kısmındaki derslerde </a:t>
            </a:r>
            <a:r>
              <a:rPr lang="tr-TR" sz="2400" dirty="0" err="1" smtClean="0">
                <a:solidFill>
                  <a:schemeClr val="accent2">
                    <a:lumMod val="50000"/>
                  </a:schemeClr>
                </a:solidFill>
              </a:rPr>
              <a:t>Moodle</a:t>
            </a:r>
            <a:r>
              <a:rPr lang="tr-TR" sz="2400" dirty="0" smtClean="0">
                <a:solidFill>
                  <a:schemeClr val="accent2">
                    <a:lumMod val="50000"/>
                  </a:schemeClr>
                </a:solidFill>
              </a:rPr>
              <a:t> (Modular Object </a:t>
            </a:r>
            <a:r>
              <a:rPr lang="tr-TR" sz="2400" dirty="0" err="1" smtClean="0">
                <a:solidFill>
                  <a:schemeClr val="accent2">
                    <a:lumMod val="50000"/>
                  </a:schemeClr>
                </a:solidFill>
              </a:rPr>
              <a:t>Oriented</a:t>
            </a:r>
            <a:r>
              <a:rPr lang="tr-TR" sz="2400" dirty="0" smtClean="0">
                <a:solidFill>
                  <a:schemeClr val="accent2">
                    <a:lumMod val="50000"/>
                  </a:schemeClr>
                </a:solidFill>
              </a:rPr>
              <a:t> </a:t>
            </a:r>
            <a:r>
              <a:rPr lang="tr-TR" sz="2400" dirty="0" err="1" smtClean="0">
                <a:solidFill>
                  <a:schemeClr val="accent2">
                    <a:lumMod val="50000"/>
                  </a:schemeClr>
                </a:solidFill>
              </a:rPr>
              <a:t>Dynamic</a:t>
            </a:r>
            <a:r>
              <a:rPr lang="tr-TR" sz="2400" dirty="0" smtClean="0">
                <a:solidFill>
                  <a:schemeClr val="accent2">
                    <a:lumMod val="50000"/>
                  </a:schemeClr>
                </a:solidFill>
              </a:rPr>
              <a:t> Learning Environment/Modüler Nesne Yönelimli Dinamik Öğrenme Ortamı) kullanırlar.</a:t>
            </a:r>
          </a:p>
          <a:p>
            <a:pPr algn="just"/>
            <a:endParaRPr lang="tr-TR" sz="2400" dirty="0" smtClean="0">
              <a:solidFill>
                <a:schemeClr val="accent2">
                  <a:lumMod val="50000"/>
                </a:schemeClr>
              </a:solidFill>
            </a:endParaRPr>
          </a:p>
          <a:p>
            <a:pPr algn="just"/>
            <a:r>
              <a:rPr lang="tr-TR" sz="2400" dirty="0" smtClean="0">
                <a:solidFill>
                  <a:schemeClr val="accent2">
                    <a:lumMod val="50000"/>
                  </a:schemeClr>
                </a:solidFill>
              </a:rPr>
              <a:t>Etkinlik gününden önce öğrencilerin bilgilenmeleri için 6 Şapka Düşünme Tekniği hakkındaki bilgiler </a:t>
            </a:r>
            <a:r>
              <a:rPr lang="tr-TR" sz="2400" dirty="0" err="1" smtClean="0">
                <a:solidFill>
                  <a:schemeClr val="accent2">
                    <a:lumMod val="50000"/>
                  </a:schemeClr>
                </a:solidFill>
              </a:rPr>
              <a:t>Moodle</a:t>
            </a:r>
            <a:r>
              <a:rPr lang="tr-TR" sz="2400" dirty="0" smtClean="0">
                <a:solidFill>
                  <a:schemeClr val="accent2">
                    <a:lumMod val="50000"/>
                  </a:schemeClr>
                </a:solidFill>
              </a:rPr>
              <a:t>’ da paylaşılır.</a:t>
            </a:r>
            <a:endParaRPr lang="tr-TR" sz="2400" dirty="0">
              <a:solidFill>
                <a:schemeClr val="accent2">
                  <a:lumMod val="50000"/>
                </a:schemeClr>
              </a:solidFill>
            </a:endParaRPr>
          </a:p>
        </p:txBody>
      </p:sp>
    </p:spTree>
    <p:extLst>
      <p:ext uri="{BB962C8B-B14F-4D97-AF65-F5344CB8AC3E}">
        <p14:creationId xmlns:p14="http://schemas.microsoft.com/office/powerpoint/2010/main" val="30625366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36372" y="1244116"/>
            <a:ext cx="10277340" cy="2308324"/>
          </a:xfrm>
          <a:prstGeom prst="rect">
            <a:avLst/>
          </a:prstGeom>
        </p:spPr>
        <p:txBody>
          <a:bodyPr wrap="square">
            <a:spAutoFit/>
          </a:bodyPr>
          <a:lstStyle/>
          <a:p>
            <a:pPr marL="285750" indent="-285750" algn="just">
              <a:buFont typeface="Arial" panose="020B0604020202020204" pitchFamily="34" charset="0"/>
              <a:buChar char="•"/>
            </a:pPr>
            <a:r>
              <a:rPr lang="tr-TR" sz="2400" dirty="0" smtClean="0">
                <a:solidFill>
                  <a:schemeClr val="accent2">
                    <a:lumMod val="50000"/>
                  </a:schemeClr>
                </a:solidFill>
              </a:rPr>
              <a:t>Öğrencilerden hava durumu raporlarını sunan spikerlerin </a:t>
            </a:r>
            <a:r>
              <a:rPr lang="tr-TR" sz="2400" b="1" dirty="0" smtClean="0">
                <a:solidFill>
                  <a:schemeClr val="accent2">
                    <a:lumMod val="50000"/>
                  </a:schemeClr>
                </a:solidFill>
              </a:rPr>
              <a:t>“hissedilen sıcaklık” </a:t>
            </a:r>
            <a:r>
              <a:rPr lang="tr-TR" sz="2400" dirty="0" smtClean="0">
                <a:solidFill>
                  <a:schemeClr val="accent2">
                    <a:lumMod val="50000"/>
                  </a:schemeClr>
                </a:solidFill>
              </a:rPr>
              <a:t>kavramını sık sık kullandıkları ve hissedilen sıcaklıkla </a:t>
            </a:r>
            <a:r>
              <a:rPr lang="tr-TR" sz="2400" b="1" dirty="0" smtClean="0">
                <a:solidFill>
                  <a:schemeClr val="accent2">
                    <a:lumMod val="50000"/>
                  </a:schemeClr>
                </a:solidFill>
              </a:rPr>
              <a:t>neyin ifade edilmek istendiği </a:t>
            </a:r>
            <a:r>
              <a:rPr lang="tr-TR" sz="2400" dirty="0" smtClean="0">
                <a:solidFill>
                  <a:schemeClr val="accent2">
                    <a:lumMod val="50000"/>
                  </a:schemeClr>
                </a:solidFill>
              </a:rPr>
              <a:t>konusunda tahminlerde bulunmaları ve bu konuyla ilgili yararlanabilecekleri web sayfalarını arkadaşlarıyla paylaşmaları istenir.</a:t>
            </a:r>
          </a:p>
          <a:p>
            <a:pPr algn="just"/>
            <a:endParaRPr lang="tr-TR" sz="2400" dirty="0">
              <a:solidFill>
                <a:schemeClr val="accent2">
                  <a:lumMod val="50000"/>
                </a:schemeClr>
              </a:solidFill>
            </a:endParaRPr>
          </a:p>
        </p:txBody>
      </p:sp>
      <p:pic>
        <p:nvPicPr>
          <p:cNvPr id="3" name="Resim 2"/>
          <p:cNvPicPr>
            <a:picLocks noChangeAspect="1"/>
          </p:cNvPicPr>
          <p:nvPr/>
        </p:nvPicPr>
        <p:blipFill>
          <a:blip r:embed="rId2"/>
          <a:stretch>
            <a:fillRect/>
          </a:stretch>
        </p:blipFill>
        <p:spPr>
          <a:xfrm>
            <a:off x="3497418" y="3668348"/>
            <a:ext cx="4951122" cy="2266779"/>
          </a:xfrm>
          <a:prstGeom prst="rect">
            <a:avLst/>
          </a:prstGeom>
        </p:spPr>
      </p:pic>
    </p:spTree>
    <p:extLst>
      <p:ext uri="{BB962C8B-B14F-4D97-AF65-F5344CB8AC3E}">
        <p14:creationId xmlns:p14="http://schemas.microsoft.com/office/powerpoint/2010/main" val="3309079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80315" y="624110"/>
            <a:ext cx="9624297" cy="1280890"/>
          </a:xfrm>
        </p:spPr>
        <p:txBody>
          <a:bodyPr/>
          <a:lstStyle/>
          <a:p>
            <a:r>
              <a:rPr lang="tr-TR" dirty="0" smtClean="0"/>
              <a:t>Üstün/Yetenekli öğrencileri A.B.D.’de </a:t>
            </a:r>
            <a:r>
              <a:rPr lang="tr-TR" dirty="0"/>
              <a:t>nasıl tespit </a:t>
            </a:r>
            <a:r>
              <a:rPr lang="tr-TR" dirty="0" smtClean="0"/>
              <a:t>ediyorlar? </a:t>
            </a:r>
            <a:endParaRPr lang="tr-TR" dirty="0"/>
          </a:p>
        </p:txBody>
      </p:sp>
      <p:sp>
        <p:nvSpPr>
          <p:cNvPr id="3" name="İçerik Yer Tutucusu 2"/>
          <p:cNvSpPr>
            <a:spLocks noGrp="1"/>
          </p:cNvSpPr>
          <p:nvPr>
            <p:ph idx="1"/>
          </p:nvPr>
        </p:nvSpPr>
        <p:spPr>
          <a:xfrm>
            <a:off x="695459" y="1905000"/>
            <a:ext cx="10809153" cy="3777622"/>
          </a:xfrm>
        </p:spPr>
        <p:txBody>
          <a:bodyPr>
            <a:noAutofit/>
          </a:bodyPr>
          <a:lstStyle/>
          <a:p>
            <a:r>
              <a:rPr lang="tr-TR" sz="2000" dirty="0" smtClean="0"/>
              <a:t>Okulun bulunduğu </a:t>
            </a:r>
            <a:r>
              <a:rPr lang="tr-TR" sz="2000" dirty="0"/>
              <a:t>bölge ve devlet tarafından </a:t>
            </a:r>
            <a:r>
              <a:rPr lang="tr-TR" sz="2000" dirty="0" smtClean="0"/>
              <a:t>üstünlüğün tanımlandığına nasıl tanımına </a:t>
            </a:r>
            <a:r>
              <a:rPr lang="tr-TR" sz="2000" dirty="0"/>
              <a:t>bağlıdır. </a:t>
            </a:r>
            <a:endParaRPr lang="tr-TR" sz="2000" dirty="0" smtClean="0"/>
          </a:p>
          <a:p>
            <a:pPr lvl="1"/>
            <a:r>
              <a:rPr lang="tr-TR" sz="2000" dirty="0" smtClean="0"/>
              <a:t>IQ </a:t>
            </a:r>
            <a:r>
              <a:rPr lang="tr-TR" sz="2000" dirty="0"/>
              <a:t>testi puanları, </a:t>
            </a:r>
            <a:endParaRPr lang="tr-TR" sz="2000" dirty="0" smtClean="0"/>
          </a:p>
          <a:p>
            <a:pPr lvl="1"/>
            <a:r>
              <a:rPr lang="tr-TR" sz="2000" dirty="0" smtClean="0"/>
              <a:t>başarı </a:t>
            </a:r>
            <a:r>
              <a:rPr lang="tr-TR" sz="2000" dirty="0"/>
              <a:t>testleri, </a:t>
            </a:r>
            <a:endParaRPr lang="tr-TR" sz="2000" dirty="0" smtClean="0"/>
          </a:p>
          <a:p>
            <a:pPr lvl="1"/>
            <a:r>
              <a:rPr lang="tr-TR" sz="2000" dirty="0" smtClean="0"/>
              <a:t>sınıf </a:t>
            </a:r>
            <a:r>
              <a:rPr lang="tr-TR" sz="2000" dirty="0"/>
              <a:t>öğretmeni </a:t>
            </a:r>
            <a:endParaRPr lang="tr-TR" sz="2000" dirty="0" smtClean="0"/>
          </a:p>
          <a:p>
            <a:pPr lvl="1"/>
            <a:r>
              <a:rPr lang="tr-TR" sz="2000" dirty="0" smtClean="0"/>
              <a:t>anne-babalar</a:t>
            </a:r>
            <a:r>
              <a:rPr lang="tr-TR" sz="2000" dirty="0"/>
              <a:t>, </a:t>
            </a:r>
            <a:endParaRPr lang="tr-TR" sz="2000" dirty="0" smtClean="0"/>
          </a:p>
          <a:p>
            <a:pPr lvl="1"/>
            <a:r>
              <a:rPr lang="tr-TR" sz="2000" dirty="0" smtClean="0"/>
              <a:t>sınıf </a:t>
            </a:r>
            <a:r>
              <a:rPr lang="tr-TR" sz="2000" dirty="0"/>
              <a:t>gözlem, </a:t>
            </a:r>
            <a:endParaRPr lang="tr-TR" sz="2000" dirty="0" smtClean="0"/>
          </a:p>
          <a:p>
            <a:pPr lvl="1"/>
            <a:r>
              <a:rPr lang="tr-TR" sz="2000" dirty="0" smtClean="0"/>
              <a:t>dokümantasyon</a:t>
            </a:r>
          </a:p>
          <a:p>
            <a:pPr lvl="1"/>
            <a:r>
              <a:rPr lang="tr-TR" sz="2000" dirty="0" smtClean="0"/>
              <a:t>röportajlardan </a:t>
            </a:r>
            <a:r>
              <a:rPr lang="tr-TR" sz="2000" dirty="0"/>
              <a:t>anket olarak değerlendirmeler, </a:t>
            </a:r>
            <a:endParaRPr lang="tr-TR" sz="2000" dirty="0" smtClean="0"/>
          </a:p>
        </p:txBody>
      </p:sp>
    </p:spTree>
    <p:extLst>
      <p:ext uri="{BB962C8B-B14F-4D97-AF65-F5344CB8AC3E}">
        <p14:creationId xmlns:p14="http://schemas.microsoft.com/office/powerpoint/2010/main" val="22571617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52282" y="2690336"/>
            <a:ext cx="9710670" cy="1569660"/>
          </a:xfrm>
          <a:prstGeom prst="rect">
            <a:avLst/>
          </a:prstGeom>
        </p:spPr>
        <p:txBody>
          <a:bodyPr wrap="square">
            <a:spAutoFit/>
          </a:bodyPr>
          <a:lstStyle/>
          <a:p>
            <a:pPr algn="just"/>
            <a:r>
              <a:rPr lang="tr-TR" sz="2400" dirty="0">
                <a:solidFill>
                  <a:schemeClr val="accent2">
                    <a:lumMod val="50000"/>
                  </a:schemeClr>
                </a:solidFill>
              </a:rPr>
              <a:t>Bu çocukların kişilik ve fen alanındaki özelliklerine istinaden bağımsız çalışmalarına olanak   sağlanmalı ve daha sonra da altı farklı renkteki şapkalarıyla kimya dersliğinde bir araya gelen öğrencilerle aşağıdaki sorulara cevaplar aranmalıdır.</a:t>
            </a:r>
          </a:p>
        </p:txBody>
      </p:sp>
    </p:spTree>
    <p:extLst>
      <p:ext uri="{BB962C8B-B14F-4D97-AF65-F5344CB8AC3E}">
        <p14:creationId xmlns:p14="http://schemas.microsoft.com/office/powerpoint/2010/main" val="24235224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3350332162"/>
              </p:ext>
            </p:extLst>
          </p:nvPr>
        </p:nvGraphicFramePr>
        <p:xfrm>
          <a:off x="212271" y="1701989"/>
          <a:ext cx="11979730" cy="5131089"/>
        </p:xfrm>
        <a:graphic>
          <a:graphicData uri="http://schemas.openxmlformats.org/drawingml/2006/table">
            <a:tbl>
              <a:tblPr firstRow="1" bandRow="1">
                <a:tableStyleId>{21E4AEA4-8DFA-4A89-87EB-49C32662AFE0}</a:tableStyleId>
              </a:tblPr>
              <a:tblGrid>
                <a:gridCol w="2584784"/>
                <a:gridCol w="2105294"/>
                <a:gridCol w="7289652"/>
              </a:tblGrid>
              <a:tr h="1757527">
                <a:tc>
                  <a:txBody>
                    <a:bodyPr/>
                    <a:lstStyle/>
                    <a:p>
                      <a:endParaRPr lang="tr-TR" dirty="0"/>
                    </a:p>
                  </a:txBody>
                  <a:tcPr/>
                </a:tc>
                <a:tc>
                  <a:txBody>
                    <a:bodyPr/>
                    <a:lstStyle/>
                    <a:p>
                      <a:endParaRPr lang="tr-TR" sz="1800" b="0" i="0" u="none" strike="noStrike" kern="1200" baseline="0" dirty="0" smtClean="0">
                        <a:solidFill>
                          <a:schemeClr val="lt1"/>
                        </a:solidFill>
                        <a:latin typeface="+mn-lt"/>
                        <a:ea typeface="+mn-ea"/>
                        <a:cs typeface="+mn-cs"/>
                      </a:endParaRPr>
                    </a:p>
                    <a:p>
                      <a:endParaRPr lang="tr-TR" sz="1800" b="0" i="0" u="none" strike="noStrike" kern="1200" baseline="0" dirty="0" smtClean="0">
                        <a:solidFill>
                          <a:schemeClr val="lt1"/>
                        </a:solidFill>
                        <a:latin typeface="+mn-lt"/>
                        <a:ea typeface="+mn-ea"/>
                        <a:cs typeface="+mn-cs"/>
                      </a:endParaRPr>
                    </a:p>
                    <a:p>
                      <a:r>
                        <a:rPr lang="tr-TR" sz="1800" b="0" i="0" u="none" strike="noStrike" kern="1200" baseline="0" dirty="0" smtClean="0">
                          <a:solidFill>
                            <a:schemeClr val="lt1"/>
                          </a:solidFill>
                          <a:latin typeface="+mn-lt"/>
                          <a:ea typeface="+mn-ea"/>
                          <a:cs typeface="+mn-cs"/>
                        </a:rPr>
                        <a:t>Tarafsızlık-sayısal</a:t>
                      </a:r>
                    </a:p>
                    <a:p>
                      <a:r>
                        <a:rPr lang="tr-TR" sz="1800" b="0" i="0" u="none" strike="noStrike" kern="1200" baseline="0" dirty="0" smtClean="0">
                          <a:solidFill>
                            <a:schemeClr val="lt1"/>
                          </a:solidFill>
                          <a:latin typeface="+mn-lt"/>
                          <a:ea typeface="+mn-ea"/>
                          <a:cs typeface="+mn-cs"/>
                        </a:rPr>
                        <a:t>değerler</a:t>
                      </a:r>
                      <a:endParaRPr lang="tr-TR" dirty="0"/>
                    </a:p>
                  </a:txBody>
                  <a:tcPr/>
                </a:tc>
                <a:tc>
                  <a:txBody>
                    <a:bodyPr/>
                    <a:lstStyle/>
                    <a:p>
                      <a:endParaRPr lang="tr-TR" sz="1800" b="0" i="0" u="none" strike="noStrike" kern="1200" baseline="0" dirty="0" smtClean="0">
                        <a:solidFill>
                          <a:schemeClr val="lt1"/>
                        </a:solidFill>
                        <a:latin typeface="+mn-lt"/>
                        <a:ea typeface="+mn-ea"/>
                        <a:cs typeface="+mn-cs"/>
                      </a:endParaRPr>
                    </a:p>
                    <a:p>
                      <a:endParaRPr lang="tr-TR" sz="1800" b="0" i="0" u="none" strike="noStrike" kern="1200" baseline="0" dirty="0" smtClean="0">
                        <a:solidFill>
                          <a:schemeClr val="lt1"/>
                        </a:solidFill>
                        <a:latin typeface="+mn-lt"/>
                        <a:ea typeface="+mn-ea"/>
                        <a:cs typeface="+mn-cs"/>
                      </a:endParaRPr>
                    </a:p>
                    <a:p>
                      <a:r>
                        <a:rPr lang="tr-TR" sz="1800" b="0" i="0" u="none" strike="noStrike" kern="1200" baseline="0" dirty="0" smtClean="0">
                          <a:solidFill>
                            <a:schemeClr val="lt1"/>
                          </a:solidFill>
                          <a:latin typeface="+mn-lt"/>
                          <a:ea typeface="+mn-ea"/>
                          <a:cs typeface="+mn-cs"/>
                        </a:rPr>
                        <a:t>• Bağıl nem nedir?</a:t>
                      </a:r>
                    </a:p>
                    <a:p>
                      <a:r>
                        <a:rPr lang="tr-TR" sz="1800" b="0" i="0" u="none" strike="noStrike" kern="1200" baseline="0" dirty="0" smtClean="0">
                          <a:solidFill>
                            <a:schemeClr val="lt1"/>
                          </a:solidFill>
                          <a:latin typeface="+mn-lt"/>
                          <a:ea typeface="+mn-ea"/>
                          <a:cs typeface="+mn-cs"/>
                        </a:rPr>
                        <a:t>• Bununla ilgili önemli sayısal değerler nelerdir?</a:t>
                      </a:r>
                      <a:endParaRPr lang="tr-TR" dirty="0"/>
                    </a:p>
                  </a:txBody>
                  <a:tcPr/>
                </a:tc>
              </a:tr>
              <a:tr h="1910522">
                <a:tc>
                  <a:txBody>
                    <a:bodyPr/>
                    <a:lstStyle/>
                    <a:p>
                      <a:endParaRPr lang="tr-TR" dirty="0"/>
                    </a:p>
                  </a:txBody>
                  <a:tcPr/>
                </a:tc>
                <a:tc>
                  <a:txBody>
                    <a:bodyPr/>
                    <a:lstStyle/>
                    <a:p>
                      <a:endParaRPr lang="tr-TR" dirty="0" smtClean="0"/>
                    </a:p>
                    <a:p>
                      <a:endParaRPr lang="tr-TR" dirty="0" smtClean="0"/>
                    </a:p>
                    <a:p>
                      <a:r>
                        <a:rPr lang="tr-TR" dirty="0" smtClean="0"/>
                        <a:t>Olumsuz yanlar</a:t>
                      </a:r>
                      <a:endParaRPr lang="tr-TR" dirty="0"/>
                    </a:p>
                  </a:txBody>
                  <a:tcPr/>
                </a:tc>
                <a:tc>
                  <a:txBody>
                    <a:bodyPr/>
                    <a:lstStyle/>
                    <a:p>
                      <a:endParaRPr lang="tr-TR" dirty="0" smtClean="0"/>
                    </a:p>
                    <a:p>
                      <a:endParaRPr lang="tr-TR" dirty="0" smtClean="0"/>
                    </a:p>
                    <a:p>
                      <a:r>
                        <a:rPr lang="tr-TR" dirty="0" smtClean="0"/>
                        <a:t>• Bağıl nemin optimum değerler dışında olmasının bize yansıyacak olumsuzlukları nelerdir?</a:t>
                      </a:r>
                      <a:endParaRPr lang="tr-TR" dirty="0"/>
                    </a:p>
                  </a:txBody>
                  <a:tcPr/>
                </a:tc>
              </a:tr>
              <a:tr h="370840">
                <a:tc>
                  <a:txBody>
                    <a:bodyPr/>
                    <a:lstStyle/>
                    <a:p>
                      <a:endParaRPr lang="tr-TR" dirty="0" smtClean="0"/>
                    </a:p>
                    <a:p>
                      <a:endParaRPr lang="tr-TR" dirty="0" smtClean="0"/>
                    </a:p>
                    <a:p>
                      <a:endParaRPr lang="tr-TR" dirty="0" smtClean="0"/>
                    </a:p>
                    <a:p>
                      <a:endParaRPr lang="tr-TR" dirty="0" smtClean="0"/>
                    </a:p>
                    <a:p>
                      <a:endParaRPr lang="tr-TR" dirty="0" smtClean="0"/>
                    </a:p>
                  </a:txBody>
                  <a:tcPr/>
                </a:tc>
                <a:tc>
                  <a:txBody>
                    <a:bodyPr/>
                    <a:lstStyle/>
                    <a:p>
                      <a:endParaRPr lang="tr-TR" dirty="0" smtClean="0"/>
                    </a:p>
                    <a:p>
                      <a:r>
                        <a:rPr lang="tr-TR" dirty="0" smtClean="0"/>
                        <a:t>Kişisel duygular</a:t>
                      </a:r>
                      <a:endParaRPr lang="tr-TR" dirty="0"/>
                    </a:p>
                  </a:txBody>
                  <a:tcPr/>
                </a:tc>
                <a:tc>
                  <a:txBody>
                    <a:bodyPr/>
                    <a:lstStyle/>
                    <a:p>
                      <a:pPr marL="0" indent="0">
                        <a:buFont typeface="Arial" panose="020B0604020202020204" pitchFamily="34" charset="0"/>
                        <a:buNone/>
                      </a:pPr>
                      <a:endParaRPr lang="tr-TR" dirty="0" smtClean="0"/>
                    </a:p>
                    <a:p>
                      <a:pPr marL="285750" indent="-285750">
                        <a:buFont typeface="Arial" panose="020B0604020202020204" pitchFamily="34" charset="0"/>
                        <a:buChar char="•"/>
                      </a:pPr>
                      <a:r>
                        <a:rPr lang="tr-TR" dirty="0" smtClean="0"/>
                        <a:t>Bağıl nemin yüksek olması durumunda</a:t>
                      </a:r>
                      <a:r>
                        <a:rPr lang="tr-TR" baseline="0" dirty="0" smtClean="0"/>
                        <a:t> </a:t>
                      </a:r>
                      <a:r>
                        <a:rPr lang="tr-TR" dirty="0" smtClean="0"/>
                        <a:t>kendimizi nasıl hissederiz?</a:t>
                      </a:r>
                      <a:endParaRPr lang="tr-TR" dirty="0"/>
                    </a:p>
                  </a:txBody>
                  <a:tcPr/>
                </a:tc>
              </a:tr>
            </a:tbl>
          </a:graphicData>
        </a:graphic>
      </p:graphicFrame>
      <p:pic>
        <p:nvPicPr>
          <p:cNvPr id="5" name="Resim 4"/>
          <p:cNvPicPr>
            <a:picLocks noChangeAspect="1"/>
          </p:cNvPicPr>
          <p:nvPr/>
        </p:nvPicPr>
        <p:blipFill>
          <a:blip r:embed="rId2"/>
          <a:stretch>
            <a:fillRect/>
          </a:stretch>
        </p:blipFill>
        <p:spPr>
          <a:xfrm>
            <a:off x="664233" y="1776102"/>
            <a:ext cx="1785053" cy="1473563"/>
          </a:xfrm>
          <a:prstGeom prst="rect">
            <a:avLst/>
          </a:prstGeom>
        </p:spPr>
      </p:pic>
      <p:pic>
        <p:nvPicPr>
          <p:cNvPr id="6" name="Resim 5"/>
          <p:cNvPicPr>
            <a:picLocks noChangeAspect="1"/>
          </p:cNvPicPr>
          <p:nvPr/>
        </p:nvPicPr>
        <p:blipFill>
          <a:blip r:embed="rId3"/>
          <a:stretch>
            <a:fillRect/>
          </a:stretch>
        </p:blipFill>
        <p:spPr>
          <a:xfrm>
            <a:off x="664233" y="3604066"/>
            <a:ext cx="1785053" cy="1462914"/>
          </a:xfrm>
          <a:prstGeom prst="rect">
            <a:avLst/>
          </a:prstGeom>
        </p:spPr>
      </p:pic>
      <p:pic>
        <p:nvPicPr>
          <p:cNvPr id="7" name="Resim 6"/>
          <p:cNvPicPr>
            <a:picLocks noChangeAspect="1"/>
          </p:cNvPicPr>
          <p:nvPr/>
        </p:nvPicPr>
        <p:blipFill>
          <a:blip r:embed="rId4"/>
          <a:stretch>
            <a:fillRect/>
          </a:stretch>
        </p:blipFill>
        <p:spPr>
          <a:xfrm>
            <a:off x="664233" y="5421381"/>
            <a:ext cx="1785054" cy="1181391"/>
          </a:xfrm>
          <a:prstGeom prst="rect">
            <a:avLst/>
          </a:prstGeom>
        </p:spPr>
      </p:pic>
      <p:sp>
        <p:nvSpPr>
          <p:cNvPr id="2" name="İçerik Yer Tutucusu 1"/>
          <p:cNvSpPr>
            <a:spLocks noGrp="1"/>
          </p:cNvSpPr>
          <p:nvPr>
            <p:ph idx="1"/>
          </p:nvPr>
        </p:nvSpPr>
        <p:spPr/>
        <p:txBody>
          <a:bodyPr/>
          <a:lstStyle/>
          <a:p>
            <a:endParaRPr lang="tr-TR"/>
          </a:p>
        </p:txBody>
      </p:sp>
    </p:spTree>
    <p:extLst>
      <p:ext uri="{BB962C8B-B14F-4D97-AF65-F5344CB8AC3E}">
        <p14:creationId xmlns:p14="http://schemas.microsoft.com/office/powerpoint/2010/main" val="5355486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3237920405"/>
              </p:ext>
            </p:extLst>
          </p:nvPr>
        </p:nvGraphicFramePr>
        <p:xfrm>
          <a:off x="206622" y="1477518"/>
          <a:ext cx="11985378" cy="5380481"/>
        </p:xfrm>
        <a:graphic>
          <a:graphicData uri="http://schemas.openxmlformats.org/drawingml/2006/table">
            <a:tbl>
              <a:tblPr firstRow="1" bandRow="1">
                <a:tableStyleId>{21E4AEA4-8DFA-4A89-87EB-49C32662AFE0}</a:tableStyleId>
              </a:tblPr>
              <a:tblGrid>
                <a:gridCol w="2691124"/>
                <a:gridCol w="1723240"/>
                <a:gridCol w="7571014"/>
              </a:tblGrid>
              <a:tr h="1900372">
                <a:tc>
                  <a:txBody>
                    <a:bodyPr/>
                    <a:lstStyle/>
                    <a:p>
                      <a:endParaRPr lang="tr-TR" dirty="0" smtClean="0"/>
                    </a:p>
                    <a:p>
                      <a:endParaRPr lang="tr-TR" dirty="0" smtClean="0"/>
                    </a:p>
                    <a:p>
                      <a:endParaRPr lang="tr-TR" dirty="0" smtClean="0"/>
                    </a:p>
                    <a:p>
                      <a:endParaRPr lang="tr-TR" dirty="0"/>
                    </a:p>
                  </a:txBody>
                  <a:tcPr/>
                </a:tc>
                <a:tc>
                  <a:txBody>
                    <a:bodyPr/>
                    <a:lstStyle/>
                    <a:p>
                      <a:endParaRPr lang="tr-TR" dirty="0" smtClean="0"/>
                    </a:p>
                    <a:p>
                      <a:endParaRPr lang="tr-TR" dirty="0" smtClean="0"/>
                    </a:p>
                    <a:p>
                      <a:r>
                        <a:rPr lang="tr-TR" dirty="0" smtClean="0"/>
                        <a:t>Yaratıcı çözümler</a:t>
                      </a:r>
                      <a:endParaRPr lang="tr-TR" dirty="0"/>
                    </a:p>
                  </a:txBody>
                  <a:tcPr/>
                </a:tc>
                <a:tc>
                  <a:txBody>
                    <a:bodyPr/>
                    <a:lstStyle/>
                    <a:p>
                      <a:endParaRPr lang="tr-TR" dirty="0" smtClean="0"/>
                    </a:p>
                    <a:p>
                      <a:endParaRPr lang="tr-TR" dirty="0" smtClean="0"/>
                    </a:p>
                    <a:p>
                      <a:r>
                        <a:rPr lang="tr-TR" dirty="0" smtClean="0"/>
                        <a:t>• Bağıl nemin optimum değerleri dışındaki değerlerde olması durumunda ortaya çıkabilecek olumsuzlukları nasıl önleyebiliriz?</a:t>
                      </a:r>
                    </a:p>
                    <a:p>
                      <a:r>
                        <a:rPr lang="tr-TR" dirty="0" smtClean="0"/>
                        <a:t>• Çözüm önerileriniz nelerdir?</a:t>
                      </a:r>
                      <a:endParaRPr lang="tr-TR" dirty="0"/>
                    </a:p>
                  </a:txBody>
                  <a:tcPr/>
                </a:tc>
              </a:tr>
              <a:tr h="2067820">
                <a:tc>
                  <a:txBody>
                    <a:bodyPr/>
                    <a:lstStyle/>
                    <a:p>
                      <a:endParaRPr lang="tr-TR" dirty="0"/>
                    </a:p>
                  </a:txBody>
                  <a:tcPr/>
                </a:tc>
                <a:tc>
                  <a:txBody>
                    <a:bodyPr/>
                    <a:lstStyle/>
                    <a:p>
                      <a:endParaRPr lang="tr-TR" dirty="0" smtClean="0"/>
                    </a:p>
                    <a:p>
                      <a:endParaRPr lang="tr-TR" dirty="0" smtClean="0"/>
                    </a:p>
                    <a:p>
                      <a:r>
                        <a:rPr lang="tr-TR" dirty="0" smtClean="0"/>
                        <a:t>Olumlu</a:t>
                      </a:r>
                    </a:p>
                    <a:p>
                      <a:r>
                        <a:rPr lang="tr-TR" dirty="0" smtClean="0"/>
                        <a:t>durumlar</a:t>
                      </a:r>
                    </a:p>
                    <a:p>
                      <a:endParaRPr lang="tr-TR" dirty="0" smtClean="0"/>
                    </a:p>
                  </a:txBody>
                  <a:tcPr/>
                </a:tc>
                <a:tc>
                  <a:txBody>
                    <a:bodyPr/>
                    <a:lstStyle/>
                    <a:p>
                      <a:endParaRPr lang="tr-TR" dirty="0" smtClean="0"/>
                    </a:p>
                    <a:p>
                      <a:endParaRPr lang="tr-TR" dirty="0" smtClean="0"/>
                    </a:p>
                    <a:p>
                      <a:r>
                        <a:rPr lang="tr-TR" dirty="0" smtClean="0"/>
                        <a:t>• Bağıl nemin bizlere, bilime katkısı ve yararları</a:t>
                      </a:r>
                    </a:p>
                    <a:p>
                      <a:r>
                        <a:rPr lang="tr-TR" dirty="0" smtClean="0"/>
                        <a:t>nelerdir?</a:t>
                      </a:r>
                      <a:endParaRPr lang="tr-TR" dirty="0"/>
                    </a:p>
                  </a:txBody>
                  <a:tcPr/>
                </a:tc>
              </a:tr>
              <a:tr h="1412289">
                <a:tc>
                  <a:txBody>
                    <a:bodyPr/>
                    <a:lstStyle/>
                    <a:p>
                      <a:endParaRPr lang="tr-TR" dirty="0" smtClean="0"/>
                    </a:p>
                    <a:p>
                      <a:endParaRPr lang="tr-TR" dirty="0" smtClean="0"/>
                    </a:p>
                    <a:p>
                      <a:endParaRPr lang="tr-TR" dirty="0" smtClean="0"/>
                    </a:p>
                    <a:p>
                      <a:endParaRPr lang="tr-TR" dirty="0"/>
                    </a:p>
                  </a:txBody>
                  <a:tcPr/>
                </a:tc>
                <a:tc>
                  <a:txBody>
                    <a:bodyPr/>
                    <a:lstStyle/>
                    <a:p>
                      <a:endParaRPr lang="tr-TR" dirty="0" smtClean="0"/>
                    </a:p>
                    <a:p>
                      <a:endParaRPr lang="tr-TR" dirty="0" smtClean="0"/>
                    </a:p>
                    <a:p>
                      <a:r>
                        <a:rPr lang="tr-TR" dirty="0" smtClean="0"/>
                        <a:t>Değerlendirici</a:t>
                      </a:r>
                      <a:endParaRPr lang="tr-TR" dirty="0"/>
                    </a:p>
                  </a:txBody>
                  <a:tcPr/>
                </a:tc>
                <a:tc>
                  <a:txBody>
                    <a:bodyPr/>
                    <a:lstStyle/>
                    <a:p>
                      <a:endParaRPr lang="tr-TR" dirty="0" smtClean="0"/>
                    </a:p>
                    <a:p>
                      <a:endParaRPr lang="tr-TR" dirty="0" smtClean="0"/>
                    </a:p>
                    <a:p>
                      <a:r>
                        <a:rPr lang="tr-TR" dirty="0" smtClean="0"/>
                        <a:t>• Bağıl nemle ilgili tüm bildiklerinizi özetleyiniz.</a:t>
                      </a:r>
                      <a:endParaRPr lang="tr-TR" dirty="0"/>
                    </a:p>
                  </a:txBody>
                  <a:tcPr/>
                </a:tc>
              </a:tr>
            </a:tbl>
          </a:graphicData>
        </a:graphic>
      </p:graphicFrame>
      <p:pic>
        <p:nvPicPr>
          <p:cNvPr id="3" name="Resim 2"/>
          <p:cNvPicPr>
            <a:picLocks noChangeAspect="1"/>
          </p:cNvPicPr>
          <p:nvPr/>
        </p:nvPicPr>
        <p:blipFill>
          <a:blip r:embed="rId2"/>
          <a:stretch>
            <a:fillRect/>
          </a:stretch>
        </p:blipFill>
        <p:spPr>
          <a:xfrm>
            <a:off x="474301" y="1554070"/>
            <a:ext cx="2024200" cy="1303429"/>
          </a:xfrm>
          <a:prstGeom prst="rect">
            <a:avLst/>
          </a:prstGeom>
        </p:spPr>
      </p:pic>
      <p:pic>
        <p:nvPicPr>
          <p:cNvPr id="5" name="Resim 4"/>
          <p:cNvPicPr>
            <a:picLocks noChangeAspect="1"/>
          </p:cNvPicPr>
          <p:nvPr/>
        </p:nvPicPr>
        <p:blipFill>
          <a:blip r:embed="rId3"/>
          <a:stretch>
            <a:fillRect/>
          </a:stretch>
        </p:blipFill>
        <p:spPr>
          <a:xfrm>
            <a:off x="474301" y="3465448"/>
            <a:ext cx="2024200" cy="1451640"/>
          </a:xfrm>
          <a:prstGeom prst="rect">
            <a:avLst/>
          </a:prstGeom>
        </p:spPr>
      </p:pic>
      <p:pic>
        <p:nvPicPr>
          <p:cNvPr id="6" name="Resim 5"/>
          <p:cNvPicPr>
            <a:picLocks noChangeAspect="1"/>
          </p:cNvPicPr>
          <p:nvPr/>
        </p:nvPicPr>
        <p:blipFill>
          <a:blip r:embed="rId4"/>
          <a:stretch>
            <a:fillRect/>
          </a:stretch>
        </p:blipFill>
        <p:spPr>
          <a:xfrm>
            <a:off x="474301" y="5525037"/>
            <a:ext cx="2024200" cy="1194094"/>
          </a:xfrm>
          <a:prstGeom prst="rect">
            <a:avLst/>
          </a:prstGeom>
        </p:spPr>
      </p:pic>
      <p:sp>
        <p:nvSpPr>
          <p:cNvPr id="7" name="İçerik Yer Tutucusu 6"/>
          <p:cNvSpPr>
            <a:spLocks noGrp="1"/>
          </p:cNvSpPr>
          <p:nvPr>
            <p:ph idx="1"/>
          </p:nvPr>
        </p:nvSpPr>
        <p:spPr/>
        <p:txBody>
          <a:bodyPr/>
          <a:lstStyle/>
          <a:p>
            <a:endParaRPr lang="tr-TR"/>
          </a:p>
        </p:txBody>
      </p:sp>
    </p:spTree>
    <p:extLst>
      <p:ext uri="{BB962C8B-B14F-4D97-AF65-F5344CB8AC3E}">
        <p14:creationId xmlns:p14="http://schemas.microsoft.com/office/powerpoint/2010/main" val="29271831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21217" y="1467635"/>
            <a:ext cx="11590986" cy="4401205"/>
          </a:xfrm>
          <a:prstGeom prst="rect">
            <a:avLst/>
          </a:prstGeom>
        </p:spPr>
        <p:txBody>
          <a:bodyPr wrap="square">
            <a:spAutoFit/>
          </a:bodyPr>
          <a:lstStyle/>
          <a:p>
            <a:pPr>
              <a:defRPr/>
            </a:pPr>
            <a:r>
              <a:rPr lang="tr-TR" sz="2000" dirty="0" smtClean="0">
                <a:solidFill>
                  <a:schemeClr val="tx2"/>
                </a:solidFill>
              </a:rPr>
              <a:t>Cesaretlendirme</a:t>
            </a:r>
            <a:r>
              <a:rPr lang="tr-TR" sz="2000" dirty="0">
                <a:solidFill>
                  <a:schemeClr val="tx2"/>
                </a:solidFill>
              </a:rPr>
              <a:t>		</a:t>
            </a:r>
            <a:r>
              <a:rPr lang="tr-TR" sz="2000" dirty="0" smtClean="0">
                <a:solidFill>
                  <a:schemeClr val="tx2"/>
                </a:solidFill>
              </a:rPr>
              <a:t>: </a:t>
            </a:r>
            <a:r>
              <a:rPr lang="tr-TR" sz="2000" dirty="0">
                <a:solidFill>
                  <a:schemeClr val="tx2"/>
                </a:solidFill>
              </a:rPr>
              <a:t>Akıcı düşünce ve hayal gücü</a:t>
            </a:r>
            <a:br>
              <a:rPr lang="tr-TR" sz="2000" dirty="0">
                <a:solidFill>
                  <a:schemeClr val="tx2"/>
                </a:solidFill>
              </a:rPr>
            </a:br>
            <a:r>
              <a:rPr lang="tr-TR" sz="2000" dirty="0">
                <a:solidFill>
                  <a:schemeClr val="tx2"/>
                </a:solidFill>
              </a:rPr>
              <a:t>Yöntem			</a:t>
            </a:r>
            <a:r>
              <a:rPr lang="tr-TR" sz="2000" dirty="0" smtClean="0">
                <a:solidFill>
                  <a:schemeClr val="tx2"/>
                </a:solidFill>
              </a:rPr>
              <a:t>: </a:t>
            </a:r>
            <a:r>
              <a:rPr lang="tr-TR" sz="2000" dirty="0">
                <a:solidFill>
                  <a:schemeClr val="tx2"/>
                </a:solidFill>
              </a:rPr>
              <a:t>Fen, Matematik ve Sosyal Çalışmalar (çapraz disiplin)</a:t>
            </a:r>
            <a:br>
              <a:rPr lang="tr-TR" sz="2000" dirty="0">
                <a:solidFill>
                  <a:schemeClr val="tx2"/>
                </a:solidFill>
              </a:rPr>
            </a:br>
            <a:r>
              <a:rPr lang="tr-TR" sz="2000" dirty="0">
                <a:solidFill>
                  <a:schemeClr val="tx2"/>
                </a:solidFill>
              </a:rPr>
              <a:t>Kullanılan Stratejiler		: Nitelikler, Araştırma Becerileri </a:t>
            </a:r>
          </a:p>
          <a:p>
            <a:pPr>
              <a:defRPr/>
            </a:pPr>
            <a:endParaRPr lang="tr-TR" sz="2000" dirty="0">
              <a:solidFill>
                <a:schemeClr val="tx2"/>
              </a:solidFill>
            </a:endParaRPr>
          </a:p>
          <a:p>
            <a:pPr marL="342900" indent="-342900">
              <a:buFont typeface="Arial" panose="020B0604020202020204" pitchFamily="34" charset="0"/>
              <a:buChar char="•"/>
              <a:defRPr/>
            </a:pPr>
            <a:r>
              <a:rPr lang="tr-TR" sz="2000" dirty="0">
                <a:solidFill>
                  <a:schemeClr val="tx2"/>
                </a:solidFill>
              </a:rPr>
              <a:t>Öğrencilere ölçülebilir şeylerin uzun bir listesini beyin fırtınası ile çıkarttırın. </a:t>
            </a:r>
            <a:endParaRPr lang="tr-TR" sz="2000" dirty="0" smtClean="0">
              <a:solidFill>
                <a:schemeClr val="tx2"/>
              </a:solidFill>
            </a:endParaRPr>
          </a:p>
          <a:p>
            <a:pPr marL="342900" indent="-342900">
              <a:buFont typeface="Arial" panose="020B0604020202020204" pitchFamily="34" charset="0"/>
              <a:buChar char="•"/>
              <a:defRPr/>
            </a:pPr>
            <a:r>
              <a:rPr lang="tr-TR" sz="2000" dirty="0" smtClean="0">
                <a:solidFill>
                  <a:schemeClr val="tx2"/>
                </a:solidFill>
              </a:rPr>
              <a:t>"</a:t>
            </a:r>
            <a:r>
              <a:rPr lang="tr-TR" sz="2000" dirty="0">
                <a:solidFill>
                  <a:schemeClr val="tx2"/>
                </a:solidFill>
              </a:rPr>
              <a:t>Ölçülebilir" sözcüğünü tahtaya yazın ve öğrencilerin fikirlerini kaydedin. </a:t>
            </a:r>
            <a:r>
              <a:rPr lang="tr-TR" sz="2000" dirty="0" smtClean="0">
                <a:solidFill>
                  <a:schemeClr val="tx2"/>
                </a:solidFill>
              </a:rPr>
              <a:t>Beyin </a:t>
            </a:r>
            <a:r>
              <a:rPr lang="tr-TR" sz="2000" dirty="0">
                <a:solidFill>
                  <a:schemeClr val="tx2"/>
                </a:solidFill>
              </a:rPr>
              <a:t>fırtınası sırasında öğrencilere ne tartışmaya ne de eleştiriye izin verilmeyeceğini söyleyin. </a:t>
            </a:r>
            <a:endParaRPr lang="tr-TR" sz="2000" dirty="0" smtClean="0">
              <a:solidFill>
                <a:schemeClr val="tx2"/>
              </a:solidFill>
            </a:endParaRPr>
          </a:p>
          <a:p>
            <a:pPr marL="342900" indent="-342900">
              <a:buFont typeface="Arial" panose="020B0604020202020204" pitchFamily="34" charset="0"/>
              <a:buChar char="•"/>
              <a:defRPr/>
            </a:pPr>
            <a:r>
              <a:rPr lang="tr-TR" sz="2000" dirty="0" smtClean="0">
                <a:solidFill>
                  <a:schemeClr val="tx2"/>
                </a:solidFill>
              </a:rPr>
              <a:t>Fikirlerini </a:t>
            </a:r>
            <a:r>
              <a:rPr lang="tr-TR" sz="2000" dirty="0">
                <a:solidFill>
                  <a:schemeClr val="tx2"/>
                </a:solidFill>
              </a:rPr>
              <a:t>akışının ve sayısının önemini vurgulayın. </a:t>
            </a:r>
            <a:endParaRPr lang="tr-TR" sz="2000" dirty="0" smtClean="0">
              <a:solidFill>
                <a:schemeClr val="tx2"/>
              </a:solidFill>
            </a:endParaRPr>
          </a:p>
          <a:p>
            <a:pPr marL="342900" indent="-342900">
              <a:buFont typeface="Arial" panose="020B0604020202020204" pitchFamily="34" charset="0"/>
              <a:buChar char="•"/>
              <a:defRPr/>
            </a:pPr>
            <a:r>
              <a:rPr lang="tr-TR" sz="2000" dirty="0" smtClean="0">
                <a:solidFill>
                  <a:schemeClr val="tx2"/>
                </a:solidFill>
              </a:rPr>
              <a:t>Yaklaşık </a:t>
            </a:r>
            <a:r>
              <a:rPr lang="tr-TR" sz="2000" dirty="0">
                <a:solidFill>
                  <a:schemeClr val="tx2"/>
                </a:solidFill>
              </a:rPr>
              <a:t>20 dakika sonra, </a:t>
            </a:r>
            <a:r>
              <a:rPr lang="tr-TR" sz="2000" dirty="0" smtClean="0">
                <a:solidFill>
                  <a:schemeClr val="tx2"/>
                </a:solidFill>
              </a:rPr>
              <a:t>akış kendiliğinden kesildiğinde sınıftan</a:t>
            </a:r>
            <a:r>
              <a:rPr lang="tr-TR" sz="2000" dirty="0">
                <a:solidFill>
                  <a:schemeClr val="tx2"/>
                </a:solidFill>
              </a:rPr>
              <a:t>, ölçülemeyen şeylerin listesini beyin fırtınasıyla listelemelerini isteyin. </a:t>
            </a:r>
            <a:endParaRPr lang="tr-TR" sz="2000" dirty="0" smtClean="0">
              <a:solidFill>
                <a:schemeClr val="tx2"/>
              </a:solidFill>
            </a:endParaRPr>
          </a:p>
          <a:p>
            <a:pPr marL="342900" indent="-342900">
              <a:buFont typeface="Arial" panose="020B0604020202020204" pitchFamily="34" charset="0"/>
              <a:buChar char="•"/>
              <a:defRPr/>
            </a:pPr>
            <a:r>
              <a:rPr lang="tr-TR" sz="2000" dirty="0" smtClean="0">
                <a:solidFill>
                  <a:schemeClr val="tx2"/>
                </a:solidFill>
              </a:rPr>
              <a:t>Bu </a:t>
            </a:r>
            <a:r>
              <a:rPr lang="tr-TR" sz="2000" dirty="0">
                <a:solidFill>
                  <a:schemeClr val="tx2"/>
                </a:solidFill>
              </a:rPr>
              <a:t>listenin başın “Ölçülemeyenler” yazın ve bu fikirleri listelemesi için sınıfa aynı zamanı verin. Şimdi listeleri karşılaştırın ve sadece sayı ve uzunluktaki farklılıkları değil sözcüklerin nasıl birbirlerinden ayrıldığını da tartışın. </a:t>
            </a:r>
            <a:endParaRPr lang="tr-TR" sz="2000" dirty="0" smtClean="0">
              <a:solidFill>
                <a:schemeClr val="tx2"/>
              </a:solidFill>
            </a:endParaRPr>
          </a:p>
          <a:p>
            <a:pPr>
              <a:defRPr/>
            </a:pPr>
            <a:endParaRPr lang="tr-TR" sz="2000" dirty="0">
              <a:solidFill>
                <a:schemeClr val="tx2"/>
              </a:solidFill>
            </a:endParaRPr>
          </a:p>
        </p:txBody>
      </p:sp>
      <p:sp>
        <p:nvSpPr>
          <p:cNvPr id="3" name="Dikdörtgen 2"/>
          <p:cNvSpPr/>
          <p:nvPr/>
        </p:nvSpPr>
        <p:spPr>
          <a:xfrm>
            <a:off x="4895295" y="484254"/>
            <a:ext cx="2059296" cy="461665"/>
          </a:xfrm>
          <a:prstGeom prst="rect">
            <a:avLst/>
          </a:prstGeom>
        </p:spPr>
        <p:txBody>
          <a:bodyPr wrap="square">
            <a:spAutoFit/>
          </a:bodyPr>
          <a:lstStyle/>
          <a:p>
            <a:r>
              <a:rPr lang="tr-TR" sz="2400" dirty="0">
                <a:solidFill>
                  <a:schemeClr val="tx2"/>
                </a:solidFill>
              </a:rPr>
              <a:t>Etkinlik 3 </a:t>
            </a:r>
          </a:p>
        </p:txBody>
      </p:sp>
    </p:spTree>
    <p:extLst>
      <p:ext uri="{BB962C8B-B14F-4D97-AF65-F5344CB8AC3E}">
        <p14:creationId xmlns:p14="http://schemas.microsoft.com/office/powerpoint/2010/main" val="41937566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uzdev.org/wp-content/uploads/lgs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5433" y="146534"/>
            <a:ext cx="2019760" cy="1321101"/>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p:cNvPicPr>
            <a:picLocks noChangeAspect="1"/>
          </p:cNvPicPr>
          <p:nvPr/>
        </p:nvPicPr>
        <p:blipFill>
          <a:blip r:embed="rId3"/>
          <a:stretch>
            <a:fillRect/>
          </a:stretch>
        </p:blipFill>
        <p:spPr>
          <a:xfrm>
            <a:off x="10255567" y="146534"/>
            <a:ext cx="1495425" cy="1457325"/>
          </a:xfrm>
          <a:prstGeom prst="rect">
            <a:avLst/>
          </a:prstGeom>
        </p:spPr>
      </p:pic>
      <p:sp>
        <p:nvSpPr>
          <p:cNvPr id="2" name="Dikdörtgen 1"/>
          <p:cNvSpPr/>
          <p:nvPr/>
        </p:nvSpPr>
        <p:spPr>
          <a:xfrm>
            <a:off x="1094704" y="2037793"/>
            <a:ext cx="10032642" cy="3785652"/>
          </a:xfrm>
          <a:prstGeom prst="rect">
            <a:avLst/>
          </a:prstGeom>
        </p:spPr>
        <p:txBody>
          <a:bodyPr wrap="square">
            <a:spAutoFit/>
          </a:bodyPr>
          <a:lstStyle/>
          <a:p>
            <a:pPr marL="342900" lvl="0" indent="-342900" algn="just">
              <a:buFont typeface="Arial" panose="020B0604020202020204" pitchFamily="34" charset="0"/>
              <a:buChar char="•"/>
              <a:defRPr/>
            </a:pPr>
            <a:r>
              <a:rPr lang="tr-TR" sz="2400" dirty="0">
                <a:solidFill>
                  <a:srgbClr val="2E5369"/>
                </a:solidFill>
              </a:rPr>
              <a:t>Öğrencilerden, tek tek ölçülemeyen şeyleri seçmelerini ve hayal güçlerini kullanarak, bu şeyi ölçmek için bir yol yaratmalarını isteyin. </a:t>
            </a:r>
            <a:endParaRPr lang="tr-TR" sz="2400" dirty="0" smtClean="0">
              <a:solidFill>
                <a:srgbClr val="2E5369"/>
              </a:solidFill>
            </a:endParaRPr>
          </a:p>
          <a:p>
            <a:pPr marL="342900" lvl="0" indent="-342900" algn="just">
              <a:buFont typeface="Arial" panose="020B0604020202020204" pitchFamily="34" charset="0"/>
              <a:buChar char="•"/>
              <a:defRPr/>
            </a:pPr>
            <a:r>
              <a:rPr lang="tr-TR" sz="2400" dirty="0" smtClean="0">
                <a:solidFill>
                  <a:srgbClr val="2E5369"/>
                </a:solidFill>
              </a:rPr>
              <a:t>Aşkı</a:t>
            </a:r>
            <a:r>
              <a:rPr lang="tr-TR" sz="2400" dirty="0">
                <a:solidFill>
                  <a:srgbClr val="2E5369"/>
                </a:solidFill>
              </a:rPr>
              <a:t>, nefreti, can sıkıntısını vb. veya bu listede görünen ölçülemeyen şeylerden birini nasıl ölçebileceğini hayal edebilir misin?</a:t>
            </a:r>
          </a:p>
          <a:p>
            <a:pPr marL="342900" lvl="0" indent="-342900" algn="just">
              <a:buFont typeface="Arial" panose="020B0604020202020204" pitchFamily="34" charset="0"/>
              <a:buChar char="•"/>
              <a:defRPr/>
            </a:pPr>
            <a:r>
              <a:rPr lang="tr-TR" sz="2400" dirty="0" smtClean="0">
                <a:solidFill>
                  <a:srgbClr val="2E5369"/>
                </a:solidFill>
              </a:rPr>
              <a:t>Aşkı</a:t>
            </a:r>
            <a:r>
              <a:rPr lang="tr-TR" sz="2400" dirty="0">
                <a:solidFill>
                  <a:srgbClr val="2E5369"/>
                </a:solidFill>
              </a:rPr>
              <a:t>, nefreti </a:t>
            </a:r>
            <a:r>
              <a:rPr lang="tr-TR" sz="2400" dirty="0" err="1">
                <a:solidFill>
                  <a:srgbClr val="2E5369"/>
                </a:solidFill>
              </a:rPr>
              <a:t>vb</a:t>
            </a:r>
            <a:r>
              <a:rPr lang="tr-TR" sz="2400" dirty="0">
                <a:solidFill>
                  <a:srgbClr val="2E5369"/>
                </a:solidFill>
              </a:rPr>
              <a:t> </a:t>
            </a:r>
            <a:r>
              <a:rPr lang="tr-TR" sz="2400" dirty="0" err="1" smtClean="0">
                <a:solidFill>
                  <a:srgbClr val="2E5369"/>
                </a:solidFill>
              </a:rPr>
              <a:t>lerini</a:t>
            </a:r>
            <a:r>
              <a:rPr lang="tr-TR" sz="2400" dirty="0" smtClean="0">
                <a:solidFill>
                  <a:srgbClr val="2E5369"/>
                </a:solidFill>
              </a:rPr>
              <a:t> </a:t>
            </a:r>
            <a:r>
              <a:rPr lang="tr-TR" sz="2400" dirty="0">
                <a:solidFill>
                  <a:srgbClr val="2E5369"/>
                </a:solidFill>
              </a:rPr>
              <a:t>ölçmeye çalışırken yaratıcı baskıyla </a:t>
            </a:r>
            <a:r>
              <a:rPr lang="tr-TR" sz="2400" dirty="0" smtClean="0">
                <a:solidFill>
                  <a:srgbClr val="2E5369"/>
                </a:solidFill>
              </a:rPr>
              <a:t>boğuşurlar</a:t>
            </a:r>
            <a:r>
              <a:rPr lang="tr-TR" sz="2400" dirty="0">
                <a:solidFill>
                  <a:srgbClr val="2E5369"/>
                </a:solidFill>
              </a:rPr>
              <a:t>. Birçoğu, eski ölçme sistemini burada uygulamayacağını anlayınca, yeni bir ölçüm sistemini yaratmayı takip etmek istedi.</a:t>
            </a:r>
            <a:endParaRPr lang="tr-TR" sz="2400" dirty="0"/>
          </a:p>
        </p:txBody>
      </p:sp>
    </p:spTree>
    <p:extLst>
      <p:ext uri="{BB962C8B-B14F-4D97-AF65-F5344CB8AC3E}">
        <p14:creationId xmlns:p14="http://schemas.microsoft.com/office/powerpoint/2010/main" val="1204201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uzdev.org/wp-content/uploads/lgs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5433" y="146534"/>
            <a:ext cx="2019760" cy="1321101"/>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p:cNvPicPr>
            <a:picLocks noChangeAspect="1"/>
          </p:cNvPicPr>
          <p:nvPr/>
        </p:nvPicPr>
        <p:blipFill>
          <a:blip r:embed="rId3"/>
          <a:stretch>
            <a:fillRect/>
          </a:stretch>
        </p:blipFill>
        <p:spPr>
          <a:xfrm>
            <a:off x="10255567" y="146534"/>
            <a:ext cx="1495425" cy="1457325"/>
          </a:xfrm>
          <a:prstGeom prst="rect">
            <a:avLst/>
          </a:prstGeom>
        </p:spPr>
      </p:pic>
      <p:pic>
        <p:nvPicPr>
          <p:cNvPr id="5" name="Picture 6" descr="neyapalim_cocu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002" y="2532881"/>
            <a:ext cx="3339228" cy="4194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p:cNvSpPr txBox="1"/>
          <p:nvPr/>
        </p:nvSpPr>
        <p:spPr>
          <a:xfrm>
            <a:off x="1133342" y="1759530"/>
            <a:ext cx="7157729" cy="523220"/>
          </a:xfrm>
          <a:prstGeom prst="rect">
            <a:avLst/>
          </a:prstGeom>
          <a:noFill/>
        </p:spPr>
        <p:txBody>
          <a:bodyPr wrap="none" rtlCol="0">
            <a:spAutoFit/>
          </a:bodyPr>
          <a:lstStyle/>
          <a:p>
            <a:r>
              <a:rPr lang="tr-TR" sz="2800" dirty="0" smtClean="0">
                <a:solidFill>
                  <a:schemeClr val="tx2"/>
                </a:solidFill>
              </a:rPr>
              <a:t>Her çocuk eşit ve bir o kadar da farklıdır!</a:t>
            </a:r>
            <a:endParaRPr lang="tr-TR" sz="2800" dirty="0">
              <a:solidFill>
                <a:schemeClr val="tx2"/>
              </a:solidFill>
            </a:endParaRPr>
          </a:p>
        </p:txBody>
      </p:sp>
      <p:sp>
        <p:nvSpPr>
          <p:cNvPr id="3" name="Oval Belirtme Çizgisi 2"/>
          <p:cNvSpPr/>
          <p:nvPr/>
        </p:nvSpPr>
        <p:spPr>
          <a:xfrm rot="2543535">
            <a:off x="7569812" y="2559889"/>
            <a:ext cx="4759261" cy="2595733"/>
          </a:xfrm>
          <a:prstGeom prst="wedgeEllipseCallout">
            <a:avLst>
              <a:gd name="adj1" fmla="val -59810"/>
              <a:gd name="adj2" fmla="val 941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solidFill>
                  <a:schemeClr val="tx2">
                    <a:lumMod val="50000"/>
                  </a:schemeClr>
                </a:solidFill>
              </a:rPr>
              <a:t>Ben </a:t>
            </a:r>
            <a:r>
              <a:rPr lang="tr-TR" sz="2400" dirty="0" err="1" smtClean="0">
                <a:solidFill>
                  <a:schemeClr val="tx2">
                    <a:lumMod val="50000"/>
                  </a:schemeClr>
                </a:solidFill>
              </a:rPr>
              <a:t>burrrrrrdaaaayıııııııımmmmmmmmm</a:t>
            </a:r>
            <a:r>
              <a:rPr lang="tr-TR" sz="2400" dirty="0" smtClean="0">
                <a:solidFill>
                  <a:schemeClr val="tx2">
                    <a:lumMod val="50000"/>
                  </a:schemeClr>
                </a:solidFill>
              </a:rPr>
              <a:t>!!!!!!</a:t>
            </a:r>
            <a:endParaRPr lang="tr-TR" sz="2400" dirty="0">
              <a:solidFill>
                <a:schemeClr val="tx2">
                  <a:lumMod val="50000"/>
                </a:schemeClr>
              </a:solidFill>
            </a:endParaRPr>
          </a:p>
        </p:txBody>
      </p:sp>
    </p:spTree>
    <p:extLst>
      <p:ext uri="{BB962C8B-B14F-4D97-AF65-F5344CB8AC3E}">
        <p14:creationId xmlns:p14="http://schemas.microsoft.com/office/powerpoint/2010/main" val="33411240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23166" y="1680178"/>
            <a:ext cx="11227673" cy="1280890"/>
          </a:xfrm>
        </p:spPr>
        <p:txBody>
          <a:bodyPr/>
          <a:lstStyle/>
          <a:p>
            <a:r>
              <a:rPr lang="tr-TR" dirty="0" smtClean="0"/>
              <a:t>Farkındalık dolu anlar dilerim.</a:t>
            </a:r>
            <a:br>
              <a:rPr lang="tr-TR" dirty="0" smtClean="0"/>
            </a:br>
            <a:r>
              <a:rPr lang="tr-TR" dirty="0"/>
              <a:t>	</a:t>
            </a:r>
            <a:r>
              <a:rPr lang="tr-TR" dirty="0" smtClean="0"/>
              <a:t>													Teşekkürler </a:t>
            </a:r>
            <a:endParaRPr lang="tr-TR" dirty="0"/>
          </a:p>
        </p:txBody>
      </p:sp>
      <p:sp>
        <p:nvSpPr>
          <p:cNvPr id="3" name="İçerik Yer Tutucusu 2"/>
          <p:cNvSpPr>
            <a:spLocks noGrp="1"/>
          </p:cNvSpPr>
          <p:nvPr>
            <p:ph idx="1"/>
          </p:nvPr>
        </p:nvSpPr>
        <p:spPr>
          <a:xfrm>
            <a:off x="7457427" y="3751573"/>
            <a:ext cx="4635836" cy="2361127"/>
          </a:xfrm>
        </p:spPr>
        <p:txBody>
          <a:bodyPr/>
          <a:lstStyle/>
          <a:p>
            <a:pPr marL="0" indent="0">
              <a:buNone/>
            </a:pPr>
            <a:r>
              <a:rPr lang="tr-TR" dirty="0" smtClean="0"/>
              <a:t>Çiğdem Nilüfer UMAR</a:t>
            </a:r>
          </a:p>
          <a:p>
            <a:pPr marL="0" indent="0">
              <a:buNone/>
            </a:pPr>
            <a:r>
              <a:rPr lang="tr-TR" dirty="0" smtClean="0"/>
              <a:t>İstanbul Sabahattin Zaim Üniversitesi </a:t>
            </a:r>
          </a:p>
          <a:p>
            <a:pPr marL="0" indent="0">
              <a:buNone/>
            </a:pPr>
            <a:r>
              <a:rPr lang="tr-TR" dirty="0" smtClean="0"/>
              <a:t>Eğitim Fakültesi Özel Eğitim ve Üstün Zekalılar Öğretmenliği Bölüm Başkanı</a:t>
            </a:r>
          </a:p>
          <a:p>
            <a:pPr marL="0" indent="0">
              <a:buNone/>
            </a:pPr>
            <a:r>
              <a:rPr lang="tr-TR" dirty="0" smtClean="0">
                <a:hlinkClick r:id="rId2"/>
              </a:rPr>
              <a:t>cigdem.umar@izu.edu.tr</a:t>
            </a:r>
            <a:endParaRPr lang="tr-TR" dirty="0" smtClean="0"/>
          </a:p>
          <a:p>
            <a:pPr marL="0" indent="0">
              <a:buNone/>
            </a:pPr>
            <a:r>
              <a:rPr lang="tr-TR" dirty="0" smtClean="0"/>
              <a:t>0212 692 9845</a:t>
            </a:r>
            <a:endParaRPr lang="tr-TR" dirty="0"/>
          </a:p>
        </p:txBody>
      </p:sp>
      <p:pic>
        <p:nvPicPr>
          <p:cNvPr id="4" name="Resim 3"/>
          <p:cNvPicPr>
            <a:picLocks noChangeAspect="1"/>
          </p:cNvPicPr>
          <p:nvPr/>
        </p:nvPicPr>
        <p:blipFill>
          <a:blip r:embed="rId3"/>
          <a:stretch>
            <a:fillRect/>
          </a:stretch>
        </p:blipFill>
        <p:spPr>
          <a:xfrm>
            <a:off x="0" y="2678806"/>
            <a:ext cx="6999669" cy="4179194"/>
          </a:xfrm>
          <a:prstGeom prst="rect">
            <a:avLst/>
          </a:prstGeom>
        </p:spPr>
      </p:pic>
      <p:pic>
        <p:nvPicPr>
          <p:cNvPr id="5" name="Resim 4"/>
          <p:cNvPicPr>
            <a:picLocks noChangeAspect="1"/>
          </p:cNvPicPr>
          <p:nvPr/>
        </p:nvPicPr>
        <p:blipFill>
          <a:blip r:embed="rId4"/>
          <a:stretch>
            <a:fillRect/>
          </a:stretch>
        </p:blipFill>
        <p:spPr>
          <a:xfrm>
            <a:off x="8037690" y="356203"/>
            <a:ext cx="3457575" cy="1323975"/>
          </a:xfrm>
          <a:prstGeom prst="rect">
            <a:avLst/>
          </a:prstGeom>
        </p:spPr>
      </p:pic>
    </p:spTree>
    <p:extLst>
      <p:ext uri="{BB962C8B-B14F-4D97-AF65-F5344CB8AC3E}">
        <p14:creationId xmlns:p14="http://schemas.microsoft.com/office/powerpoint/2010/main" val="3406507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15921" y="624110"/>
            <a:ext cx="9688691" cy="1280890"/>
          </a:xfrm>
        </p:spPr>
        <p:txBody>
          <a:bodyPr/>
          <a:lstStyle/>
          <a:p>
            <a:r>
              <a:rPr lang="tr-TR" dirty="0"/>
              <a:t>1) Okul </a:t>
            </a:r>
            <a:r>
              <a:rPr lang="tr-TR" dirty="0" smtClean="0"/>
              <a:t>Bölgesi A</a:t>
            </a:r>
            <a:r>
              <a:rPr lang="tr-TR" dirty="0"/>
              <a:t/>
            </a:r>
            <a:br>
              <a:rPr lang="tr-TR" dirty="0"/>
            </a:br>
            <a:endParaRPr lang="tr-TR" dirty="0"/>
          </a:p>
        </p:txBody>
      </p:sp>
      <p:sp>
        <p:nvSpPr>
          <p:cNvPr id="3" name="İçerik Yer Tutucusu 2"/>
          <p:cNvSpPr>
            <a:spLocks noGrp="1"/>
          </p:cNvSpPr>
          <p:nvPr>
            <p:ph idx="1"/>
          </p:nvPr>
        </p:nvSpPr>
        <p:spPr>
          <a:xfrm>
            <a:off x="1081825" y="2133600"/>
            <a:ext cx="10422787" cy="3777622"/>
          </a:xfrm>
        </p:spPr>
        <p:txBody>
          <a:bodyPr>
            <a:normAutofit/>
          </a:bodyPr>
          <a:lstStyle/>
          <a:p>
            <a:r>
              <a:rPr lang="tr-TR" sz="2000" dirty="0" smtClean="0"/>
              <a:t>Belirleme </a:t>
            </a:r>
            <a:r>
              <a:rPr lang="tr-TR" sz="2000" dirty="0"/>
              <a:t>Süreci : </a:t>
            </a:r>
            <a:r>
              <a:rPr lang="tr-TR" sz="2000" dirty="0" smtClean="0"/>
              <a:t>WISC-IV, veliler </a:t>
            </a:r>
            <a:r>
              <a:rPr lang="tr-TR" sz="2000" dirty="0"/>
              <a:t>ve sınıf </a:t>
            </a:r>
            <a:r>
              <a:rPr lang="tr-TR" sz="2000" dirty="0" smtClean="0"/>
              <a:t>öğretmenine yönelik Anketler</a:t>
            </a:r>
            <a:endParaRPr lang="tr-TR" sz="2000" dirty="0"/>
          </a:p>
          <a:p>
            <a:r>
              <a:rPr lang="tr-TR" sz="2000" dirty="0"/>
              <a:t>Açıklama : Bu ​​bölge ya da 98 </a:t>
            </a:r>
            <a:r>
              <a:rPr lang="tr-TR" sz="2000" dirty="0" err="1"/>
              <a:t>persentil</a:t>
            </a:r>
            <a:r>
              <a:rPr lang="tr-TR" sz="2000" dirty="0"/>
              <a:t> üzerinde WISC-IV puanı ölçütleri kullanır </a:t>
            </a:r>
            <a:r>
              <a:rPr lang="tr-TR" sz="2000" dirty="0" smtClean="0"/>
              <a:t>.</a:t>
            </a:r>
          </a:p>
          <a:p>
            <a:r>
              <a:rPr lang="tr-TR" sz="2000" dirty="0" smtClean="0"/>
              <a:t>Devlet </a:t>
            </a:r>
            <a:r>
              <a:rPr lang="tr-TR" sz="2000" dirty="0"/>
              <a:t>düzeyinde, 95 </a:t>
            </a:r>
            <a:r>
              <a:rPr lang="tr-TR" sz="2000" dirty="0" err="1" smtClean="0"/>
              <a:t>persentildir</a:t>
            </a:r>
            <a:r>
              <a:rPr lang="tr-TR" sz="2000" dirty="0" smtClean="0"/>
              <a:t>. Bu </a:t>
            </a:r>
            <a:r>
              <a:rPr lang="tr-TR" sz="2000" dirty="0"/>
              <a:t>bölge bir üniversite kasabasında bulunan </a:t>
            </a:r>
            <a:endParaRPr lang="tr-TR" sz="2000" dirty="0" smtClean="0"/>
          </a:p>
          <a:p>
            <a:r>
              <a:rPr lang="tr-TR" sz="2000" dirty="0" smtClean="0"/>
              <a:t>Anket; </a:t>
            </a:r>
            <a:r>
              <a:rPr lang="tr-TR" sz="2000" dirty="0"/>
              <a:t>öğrenme stili, çocuğun dil yeteneği </a:t>
            </a:r>
            <a:r>
              <a:rPr lang="tr-TR" sz="2000" dirty="0" smtClean="0"/>
              <a:t>motivasyon, </a:t>
            </a:r>
            <a:r>
              <a:rPr lang="tr-TR" sz="2000" dirty="0" err="1" smtClean="0"/>
              <a:t>sosyo</a:t>
            </a:r>
            <a:r>
              <a:rPr lang="tr-TR" sz="2000" dirty="0" smtClean="0"/>
              <a:t>-duygusal </a:t>
            </a:r>
            <a:r>
              <a:rPr lang="tr-TR" sz="2000" dirty="0"/>
              <a:t>gelişim </a:t>
            </a:r>
            <a:r>
              <a:rPr lang="tr-TR" sz="2000" dirty="0" smtClean="0"/>
              <a:t>ve yaratıcılığını değerlendirmek amacıyla</a:t>
            </a:r>
            <a:r>
              <a:rPr lang="tr-TR" sz="2000" dirty="0"/>
              <a:t> </a:t>
            </a:r>
          </a:p>
        </p:txBody>
      </p:sp>
    </p:spTree>
    <p:extLst>
      <p:ext uri="{BB962C8B-B14F-4D97-AF65-F5344CB8AC3E}">
        <p14:creationId xmlns:p14="http://schemas.microsoft.com/office/powerpoint/2010/main" val="794322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2) Okul Bölgesi B</a:t>
            </a:r>
            <a:br>
              <a:rPr lang="tr-TR" dirty="0"/>
            </a:br>
            <a:endParaRPr lang="tr-TR" dirty="0"/>
          </a:p>
        </p:txBody>
      </p:sp>
      <p:sp>
        <p:nvSpPr>
          <p:cNvPr id="3" name="İçerik Yer Tutucusu 2"/>
          <p:cNvSpPr>
            <a:spLocks noGrp="1"/>
          </p:cNvSpPr>
          <p:nvPr>
            <p:ph idx="1"/>
          </p:nvPr>
        </p:nvSpPr>
        <p:spPr>
          <a:xfrm>
            <a:off x="824248" y="2133600"/>
            <a:ext cx="10680364" cy="3777622"/>
          </a:xfrm>
        </p:spPr>
        <p:txBody>
          <a:bodyPr>
            <a:normAutofit/>
          </a:bodyPr>
          <a:lstStyle/>
          <a:p>
            <a:r>
              <a:rPr lang="tr-TR" dirty="0" smtClean="0"/>
              <a:t>Belirleme Süreci </a:t>
            </a:r>
            <a:r>
              <a:rPr lang="tr-TR" dirty="0"/>
              <a:t>: Akademik İlerleme Testi (MAP), </a:t>
            </a:r>
            <a:r>
              <a:rPr lang="tr-TR" dirty="0" err="1"/>
              <a:t>Otis</a:t>
            </a:r>
            <a:r>
              <a:rPr lang="tr-TR" dirty="0"/>
              <a:t> </a:t>
            </a:r>
            <a:r>
              <a:rPr lang="tr-TR" dirty="0" err="1"/>
              <a:t>Lennon</a:t>
            </a:r>
            <a:r>
              <a:rPr lang="tr-TR" dirty="0"/>
              <a:t> Okul Yetenek Testi (OLSAT </a:t>
            </a:r>
            <a:r>
              <a:rPr lang="tr-TR" dirty="0" smtClean="0"/>
              <a:t>zeka testi), </a:t>
            </a:r>
            <a:r>
              <a:rPr lang="tr-TR" dirty="0" err="1"/>
              <a:t>Intellect</a:t>
            </a:r>
            <a:r>
              <a:rPr lang="tr-TR" dirty="0"/>
              <a:t> (SOI, yaratıcılık testi) </a:t>
            </a:r>
            <a:r>
              <a:rPr lang="tr-TR" dirty="0" smtClean="0"/>
              <a:t>Anketi</a:t>
            </a:r>
          </a:p>
          <a:p>
            <a:r>
              <a:rPr lang="tr-TR" dirty="0" smtClean="0"/>
              <a:t>Açıklama </a:t>
            </a:r>
            <a:r>
              <a:rPr lang="tr-TR" dirty="0"/>
              <a:t>: tarama sürecinin ilk adımı bir öğrenci ebeveyn veya öğretmen tarafından aday </a:t>
            </a:r>
            <a:r>
              <a:rPr lang="tr-TR" dirty="0" smtClean="0"/>
              <a:t>olacak.</a:t>
            </a:r>
          </a:p>
          <a:p>
            <a:r>
              <a:rPr lang="tr-TR" dirty="0" smtClean="0"/>
              <a:t>Okumada  ve Akademik </a:t>
            </a:r>
            <a:r>
              <a:rPr lang="tr-TR" dirty="0"/>
              <a:t>İlerleme Önlemler ile ölçülen matematik </a:t>
            </a:r>
            <a:r>
              <a:rPr lang="tr-TR" dirty="0" smtClean="0"/>
              <a:t>testlerinde 98 </a:t>
            </a:r>
            <a:r>
              <a:rPr lang="tr-TR" dirty="0" err="1"/>
              <a:t>persentilin</a:t>
            </a:r>
            <a:r>
              <a:rPr lang="tr-TR" dirty="0"/>
              <a:t> üzerinde </a:t>
            </a:r>
            <a:r>
              <a:rPr lang="tr-TR" dirty="0" smtClean="0"/>
              <a:t>olacak ve akademik başarısı yüksek olacak. </a:t>
            </a:r>
          </a:p>
          <a:p>
            <a:r>
              <a:rPr lang="tr-TR" dirty="0" smtClean="0"/>
              <a:t>Sonra</a:t>
            </a:r>
            <a:r>
              <a:rPr lang="tr-TR" dirty="0"/>
              <a:t>, aday öğrenci Bilişsel / </a:t>
            </a:r>
            <a:r>
              <a:rPr lang="tr-TR" dirty="0" err="1" smtClean="0"/>
              <a:t>zekal</a:t>
            </a:r>
            <a:r>
              <a:rPr lang="tr-TR" dirty="0" smtClean="0"/>
              <a:t> </a:t>
            </a:r>
            <a:r>
              <a:rPr lang="tr-TR" dirty="0"/>
              <a:t>testi (OLSAT) alacak. Skor veya 98 </a:t>
            </a:r>
            <a:r>
              <a:rPr lang="tr-TR" dirty="0" err="1"/>
              <a:t>persentil</a:t>
            </a:r>
            <a:r>
              <a:rPr lang="tr-TR" dirty="0"/>
              <a:t> üzerinde ise, öğrencinin </a:t>
            </a:r>
            <a:r>
              <a:rPr lang="tr-TR" dirty="0" smtClean="0"/>
              <a:t>Yüksek  Kabiliyetliler </a:t>
            </a:r>
            <a:r>
              <a:rPr lang="tr-TR" dirty="0"/>
              <a:t>Programı için uygun olacaktır. Değilse, öğrenci yaratıcılık testi (SOI) alacak. </a:t>
            </a:r>
            <a:r>
              <a:rPr lang="tr-TR" dirty="0" smtClean="0"/>
              <a:t>98 </a:t>
            </a:r>
            <a:r>
              <a:rPr lang="tr-TR" dirty="0" err="1"/>
              <a:t>persentil</a:t>
            </a:r>
            <a:r>
              <a:rPr lang="tr-TR" dirty="0"/>
              <a:t> üzerinde gereksinimi karşılıyorsa, öğrenci Yüksek  Kabiliyetliler</a:t>
            </a:r>
            <a:r>
              <a:rPr lang="tr-TR" dirty="0" smtClean="0"/>
              <a:t> </a:t>
            </a:r>
            <a:r>
              <a:rPr lang="tr-TR" dirty="0"/>
              <a:t>Programına kabul edilecektir.</a:t>
            </a:r>
          </a:p>
        </p:txBody>
      </p:sp>
    </p:spTree>
    <p:extLst>
      <p:ext uri="{BB962C8B-B14F-4D97-AF65-F5344CB8AC3E}">
        <p14:creationId xmlns:p14="http://schemas.microsoft.com/office/powerpoint/2010/main" val="3073104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3) Okul Bölgesi C</a:t>
            </a:r>
            <a:br>
              <a:rPr lang="tr-TR" dirty="0"/>
            </a:br>
            <a:endParaRPr lang="tr-TR" dirty="0"/>
          </a:p>
        </p:txBody>
      </p:sp>
      <p:sp>
        <p:nvSpPr>
          <p:cNvPr id="3" name="İçerik Yer Tutucusu 2"/>
          <p:cNvSpPr>
            <a:spLocks noGrp="1"/>
          </p:cNvSpPr>
          <p:nvPr>
            <p:ph idx="1"/>
          </p:nvPr>
        </p:nvSpPr>
        <p:spPr>
          <a:xfrm>
            <a:off x="824248" y="2133600"/>
            <a:ext cx="10680364" cy="3777622"/>
          </a:xfrm>
        </p:spPr>
        <p:txBody>
          <a:bodyPr>
            <a:normAutofit/>
          </a:bodyPr>
          <a:lstStyle/>
          <a:p>
            <a:r>
              <a:rPr lang="tr-TR" sz="2000" dirty="0" smtClean="0"/>
              <a:t>Belirleme  </a:t>
            </a:r>
            <a:r>
              <a:rPr lang="tr-TR" sz="2000" dirty="0"/>
              <a:t>Süreci : Grup veya bireysel </a:t>
            </a:r>
            <a:r>
              <a:rPr lang="tr-TR" sz="2000" dirty="0" smtClean="0"/>
              <a:t>olarak uygulanan yetenek </a:t>
            </a:r>
            <a:r>
              <a:rPr lang="tr-TR" sz="2000" dirty="0"/>
              <a:t>testleri (örneğin, </a:t>
            </a:r>
            <a:r>
              <a:rPr lang="tr-TR" sz="2000" dirty="0" err="1"/>
              <a:t>Otis</a:t>
            </a:r>
            <a:r>
              <a:rPr lang="tr-TR" sz="2000" dirty="0"/>
              <a:t> </a:t>
            </a:r>
            <a:r>
              <a:rPr lang="tr-TR" sz="2000" dirty="0" err="1"/>
              <a:t>Lennon</a:t>
            </a:r>
            <a:r>
              <a:rPr lang="tr-TR" sz="2000" dirty="0"/>
              <a:t> Okul Yetenek Testi, </a:t>
            </a:r>
            <a:r>
              <a:rPr lang="tr-TR" sz="2000" dirty="0" err="1"/>
              <a:t>Reynolds</a:t>
            </a:r>
            <a:r>
              <a:rPr lang="tr-TR" sz="2000" dirty="0"/>
              <a:t> </a:t>
            </a:r>
            <a:r>
              <a:rPr lang="tr-TR" sz="2000" dirty="0" smtClean="0"/>
              <a:t>Düşünce </a:t>
            </a:r>
            <a:r>
              <a:rPr lang="tr-TR" sz="2000" dirty="0"/>
              <a:t>Tarama Testi, </a:t>
            </a:r>
            <a:r>
              <a:rPr lang="tr-TR" sz="2000" dirty="0" err="1"/>
              <a:t>Naglieri</a:t>
            </a:r>
            <a:r>
              <a:rPr lang="tr-TR" sz="2000" dirty="0"/>
              <a:t> </a:t>
            </a:r>
            <a:r>
              <a:rPr lang="tr-TR" sz="2000" dirty="0" smtClean="0"/>
              <a:t>Sözel Olmayan </a:t>
            </a:r>
            <a:r>
              <a:rPr lang="tr-TR" sz="2000" dirty="0"/>
              <a:t>Yetenek Testi, Bilişsel Yetenek Testi), Stanford Başarı Testi, ebeveyn ve sınıf öğretmenine </a:t>
            </a:r>
            <a:r>
              <a:rPr lang="tr-TR" sz="2000" dirty="0" smtClean="0"/>
              <a:t>Anket (büyük sınıflarda), </a:t>
            </a:r>
            <a:r>
              <a:rPr lang="tr-TR" sz="2000" dirty="0"/>
              <a:t>Öğretmen gözlemleri (alt </a:t>
            </a:r>
            <a:r>
              <a:rPr lang="tr-TR" sz="2000" dirty="0" smtClean="0"/>
              <a:t>sınıflarda).</a:t>
            </a:r>
            <a:endParaRPr lang="tr-TR" sz="2000" dirty="0"/>
          </a:p>
          <a:p>
            <a:r>
              <a:rPr lang="tr-TR" sz="2000" dirty="0"/>
              <a:t>Açıklama : </a:t>
            </a:r>
            <a:r>
              <a:rPr lang="tr-TR" sz="2000" dirty="0" smtClean="0"/>
              <a:t>Bu </a:t>
            </a:r>
            <a:r>
              <a:rPr lang="tr-TR" sz="2000" dirty="0"/>
              <a:t>bölgede, o aşağıdaki iki şartları sağlamaları halinde, </a:t>
            </a:r>
            <a:endParaRPr lang="tr-TR" sz="2000" dirty="0" smtClean="0"/>
          </a:p>
          <a:p>
            <a:pPr lvl="1"/>
            <a:r>
              <a:rPr lang="tr-TR" sz="2000" dirty="0" smtClean="0"/>
              <a:t>(</a:t>
            </a:r>
            <a:r>
              <a:rPr lang="tr-TR" sz="2000" dirty="0"/>
              <a:t>1) Başarı Ölçümleri - ya da Stanford Başarı Testi konulardan biri için 96 </a:t>
            </a:r>
            <a:r>
              <a:rPr lang="tr-TR" sz="2000" dirty="0" err="1"/>
              <a:t>persentil</a:t>
            </a:r>
            <a:r>
              <a:rPr lang="tr-TR" sz="2000" dirty="0"/>
              <a:t> üzerinde Öğrenci puanları </a:t>
            </a:r>
            <a:endParaRPr lang="tr-TR" sz="2000" dirty="0" smtClean="0"/>
          </a:p>
          <a:p>
            <a:pPr lvl="1"/>
            <a:r>
              <a:rPr lang="tr-TR" sz="2000" dirty="0" smtClean="0"/>
              <a:t>( </a:t>
            </a:r>
            <a:r>
              <a:rPr lang="tr-TR" sz="2000" dirty="0"/>
              <a:t>2) Yetenek Ölçümleri - Öğrenciler yetenek tedbirlere ilişkin norm (yaklaşık 84 </a:t>
            </a:r>
            <a:r>
              <a:rPr lang="tr-TR" sz="2000" dirty="0" err="1"/>
              <a:t>persentil</a:t>
            </a:r>
            <a:r>
              <a:rPr lang="tr-TR" sz="2000" dirty="0"/>
              <a:t>) sağındaki ilk standart sapmasının geçmiş puan.</a:t>
            </a:r>
          </a:p>
        </p:txBody>
      </p:sp>
    </p:spTree>
    <p:extLst>
      <p:ext uri="{BB962C8B-B14F-4D97-AF65-F5344CB8AC3E}">
        <p14:creationId xmlns:p14="http://schemas.microsoft.com/office/powerpoint/2010/main" val="1521752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60621" y="624110"/>
            <a:ext cx="9443992" cy="1280890"/>
          </a:xfrm>
        </p:spPr>
        <p:txBody>
          <a:bodyPr/>
          <a:lstStyle/>
          <a:p>
            <a:r>
              <a:rPr lang="tr-TR" dirty="0" smtClean="0"/>
              <a:t>ABD’de </a:t>
            </a:r>
            <a:r>
              <a:rPr lang="tr-TR" dirty="0"/>
              <a:t>yetenekli </a:t>
            </a:r>
            <a:r>
              <a:rPr lang="tr-TR" dirty="0" smtClean="0"/>
              <a:t>programlarının </a:t>
            </a:r>
            <a:r>
              <a:rPr lang="tr-TR" dirty="0"/>
              <a:t>birkaç tipi </a:t>
            </a:r>
            <a:r>
              <a:rPr lang="tr-TR" dirty="0" smtClean="0"/>
              <a:t>var:</a:t>
            </a:r>
            <a:endParaRPr lang="tr-TR" dirty="0"/>
          </a:p>
        </p:txBody>
      </p:sp>
      <p:sp>
        <p:nvSpPr>
          <p:cNvPr id="3" name="İçerik Yer Tutucusu 2"/>
          <p:cNvSpPr>
            <a:spLocks noGrp="1"/>
          </p:cNvSpPr>
          <p:nvPr>
            <p:ph idx="1"/>
          </p:nvPr>
        </p:nvSpPr>
        <p:spPr/>
        <p:txBody>
          <a:bodyPr>
            <a:normAutofit/>
          </a:bodyPr>
          <a:lstStyle/>
          <a:p>
            <a:r>
              <a:rPr lang="tr-TR" sz="2400" dirty="0" err="1" smtClean="0"/>
              <a:t>Pull-Out</a:t>
            </a:r>
            <a:r>
              <a:rPr lang="tr-TR" sz="2400" dirty="0" smtClean="0"/>
              <a:t> /Dışarı alma</a:t>
            </a:r>
          </a:p>
          <a:p>
            <a:r>
              <a:rPr lang="tr-TR" sz="2400" dirty="0" err="1" smtClean="0"/>
              <a:t>Enrichment</a:t>
            </a:r>
            <a:r>
              <a:rPr lang="tr-TR" sz="2400" dirty="0" smtClean="0"/>
              <a:t>/ Zenginleştirme</a:t>
            </a:r>
          </a:p>
          <a:p>
            <a:r>
              <a:rPr lang="tr-TR" sz="2400" dirty="0" smtClean="0"/>
              <a:t>Acceleration/ Hızlandırma</a:t>
            </a:r>
          </a:p>
          <a:p>
            <a:r>
              <a:rPr lang="tr-TR" sz="2400" dirty="0" err="1"/>
              <a:t>Summer</a:t>
            </a:r>
            <a:r>
              <a:rPr lang="tr-TR" sz="2400" dirty="0"/>
              <a:t> </a:t>
            </a:r>
            <a:r>
              <a:rPr lang="tr-TR" sz="2400" dirty="0" err="1"/>
              <a:t>Enrichment</a:t>
            </a:r>
            <a:r>
              <a:rPr lang="tr-TR" sz="2400" dirty="0"/>
              <a:t> </a:t>
            </a:r>
            <a:r>
              <a:rPr lang="tr-TR" sz="2400" dirty="0" smtClean="0"/>
              <a:t>Programs/ Yaz zenginleştirme programları</a:t>
            </a:r>
          </a:p>
        </p:txBody>
      </p:sp>
    </p:spTree>
    <p:extLst>
      <p:ext uri="{BB962C8B-B14F-4D97-AF65-F5344CB8AC3E}">
        <p14:creationId xmlns:p14="http://schemas.microsoft.com/office/powerpoint/2010/main" val="2143410962"/>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616</TotalTime>
  <Words>2930</Words>
  <Application>Microsoft Office PowerPoint</Application>
  <PresentationFormat>Geniş ekran</PresentationFormat>
  <Paragraphs>300</Paragraphs>
  <Slides>56</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56</vt:i4>
      </vt:variant>
    </vt:vector>
  </HeadingPairs>
  <TitlesOfParts>
    <vt:vector size="62" baseType="lpstr">
      <vt:lpstr>Arial Unicode MS</vt:lpstr>
      <vt:lpstr>Arial</vt:lpstr>
      <vt:lpstr>Century Gothic</vt:lpstr>
      <vt:lpstr>Wingdings 2</vt:lpstr>
      <vt:lpstr>Wingdings 3</vt:lpstr>
      <vt:lpstr>Duman</vt:lpstr>
      <vt:lpstr>ÜSTÜN/ÖZEL YETENEKLİLER EĞİTİMİNDE DÜNYADA UYGULANAN STRATEJİLER VE ÜLKEMİZE YANSIMALARI</vt:lpstr>
      <vt:lpstr>PowerPoint Sunusu</vt:lpstr>
      <vt:lpstr>PowerPoint Sunusu</vt:lpstr>
      <vt:lpstr>PowerPoint Sunusu</vt:lpstr>
      <vt:lpstr>Üstün/Yetenekli öğrencileri A.B.D.’de nasıl tespit ediyorlar? </vt:lpstr>
      <vt:lpstr>1) Okul Bölgesi A </vt:lpstr>
      <vt:lpstr>2) Okul Bölgesi B </vt:lpstr>
      <vt:lpstr>3) Okul Bölgesi C </vt:lpstr>
      <vt:lpstr>ABD’de yetenekli programlarının birkaç tipi var:</vt:lpstr>
      <vt:lpstr>İsrail’de durum nedir?</vt:lpstr>
      <vt:lpstr>PowerPoint Sunusu</vt:lpstr>
      <vt:lpstr>Göçmen uygulaması-  Nasıl belirleniyorlar?</vt:lpstr>
      <vt:lpstr>PowerPoint Sunusu</vt:lpstr>
      <vt:lpstr>PowerPoint Sunusu</vt:lpstr>
      <vt:lpstr>NELER YAPABİLİRİZ?            (18 STRATEJİ)</vt:lpstr>
      <vt:lpstr>PowerPoint Sunusu</vt:lpstr>
      <vt:lpstr>PowerPoint Sunusu</vt:lpstr>
      <vt:lpstr>PowerPoint Sunusu</vt:lpstr>
      <vt:lpstr>4— Çelişkiler- Discrepancies (Bilgide Boşluklar veya Sınırlamalar; Bilgide Eksik Bağlantılar; Bilinmeyen Ne) .  </vt:lpstr>
      <vt:lpstr>5—Kışkırtıcı Sorular (Provocative Questions) (Üst Anlamı Getirecek Soruşturma; Bilgi Keşfini Kışkırma; Keşfeden Yeni Bilgiyi Çağırma ) </vt:lpstr>
      <vt:lpstr>6—Değişim Örnekleri (Examples Of Change)  (Nesnelerin Dinamiğini Gösterin; Değiştirmeler, Değişiklikler veya Yer Değiştirmeleri Yapmaları İçin Fırsatları Sağlama)</vt:lpstr>
      <vt:lpstr>7—Alışkanlık Örnekleri - Examples Of Habit (Alışkanlığa Balı Düşüncenin Etkileri; Olumlu Deneyim Yaşanmış Yollardaki Ve Fikirlerdeki Katılığa Karşı Hassasiyeti Oluşturma)  </vt:lpstr>
      <vt:lpstr>8- Düzenlenmiş Gelişigüzel Araştırma (Organized Random Search) (Rast Gele Bir Yapı Oluşturmak İçin, Yeni Yaklaşımın Rastgele Gerçekleşmesine Bir Örnek Olacak Bildik Bir Yapı Kullanma) </vt:lpstr>
      <vt:lpstr>PowerPoint Sunusu</vt:lpstr>
      <vt:lpstr>9 - Araştırma Becerileri: (Tarihsel Arama, Güncel Durum Araması, Tanımlayıcı Arama,  Deneysel Durumlara Başlama ve Olayların Araştırmasından Önce Yapılmış Bazı Araştırma Yolları)</vt:lpstr>
      <vt:lpstr>10- Belirsizlik Toleransı: (Şaşırtan, İlgi Çeken veya Düşünmeye Meydan Okuyan Durumları Sağlama; Kapatmayı Zorlamayan Sonu Belirsiz Durumları Ortaya Çıkarma)  </vt:lpstr>
      <vt:lpstr>11- Sezgisel Anlatım (Bütün Duyguları Hissetme, Duyguyu İfade Etme Becerisi, İçsel Önseziler veya Dürtülerin Hassas Olması) </vt:lpstr>
      <vt:lpstr>13 – Yaratıcı Kişiler ve Süreçler Çalışması (Son Derece Yaratıcı İnsanların Özelliklerini, Problem Çözme, İcat, Kuluçka Dönemi Ve Kavrayışa Götüren Çalışma Süreçlerini Analiz Etme) </vt:lpstr>
      <vt:lpstr>PowerPoint Sunusu</vt:lpstr>
      <vt:lpstr>14 – Durumları Değerlendir (Onların Önemleri ve Anlamları İle Olanakların Üzerinde Karar Verme, Kontrol Etme veya Fikirleri Doğrulama ve Gerçeklere Karşı Tahminde Bulunma)  </vt:lpstr>
      <vt:lpstr>15 – Yaratıcı Okuma Becerisi (Okuduğu Bilgiyi Kullanması İçin Bir  Akıl Takımı Geliştirme, Okuyarak Fikirleri Oluşturma Becerisini Öğrenmesi) </vt:lpstr>
      <vt:lpstr>16 – Yaratıcı Dinleme Becerisi (Dinleyerek Fikirleri Oluşturma Becerisini Öğrenme, Bir Başka Şeyi Üretmesine İzin Veriyor Olan Bilgi İçin Dinleme) </vt:lpstr>
      <vt:lpstr>17 – Yaratıcı Yazma Becerisi (Yazmada Fikirleri İletme Becerisini Öğrenin, Yazma Boyunca Fikirleri Oluşturma Becerisini Öğretin)  </vt:lpstr>
      <vt:lpstr>18 – Hayal Etme Becerileri (Görsel Formlardaki Açık Fikirleri, Düşünceler ve Duyguları Resimleme, Resimlemeler Boyunca Tecrübeleri Tanımlama) </vt:lpstr>
      <vt:lpstr>Blended Learning/Karma Öğrenme Tekniği</vt:lpstr>
      <vt:lpstr>PowerPoint Sunusu</vt:lpstr>
      <vt:lpstr>PowerPoint Sunusu</vt:lpstr>
      <vt:lpstr>PowerPoint Sunusu</vt:lpstr>
      <vt:lpstr>PowerPoint Sunusu</vt:lpstr>
      <vt:lpstr>PowerPoint Sunusu</vt:lpstr>
      <vt:lpstr>PowerPoint Sunusu</vt:lpstr>
      <vt:lpstr>PowerPoint Sunusu</vt:lpstr>
      <vt:lpstr>PowerPoint Sunusu</vt:lpstr>
      <vt:lpstr>Flipped Classroom/ Ters Yüz Sınıf Tekniği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Farkındalık dolu anlar dilerim.               Teşekkürler </vt:lpstr>
    </vt:vector>
  </TitlesOfParts>
  <Company>Istanbul Sabahattin zaim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Çiğdem Nilüfer Umar</dc:creator>
  <cp:lastModifiedBy>Çiğdem Nilüfer Umar</cp:lastModifiedBy>
  <cp:revision>62</cp:revision>
  <dcterms:created xsi:type="dcterms:W3CDTF">2015-05-01T11:53:45Z</dcterms:created>
  <dcterms:modified xsi:type="dcterms:W3CDTF">2015-06-11T06:48:05Z</dcterms:modified>
</cp:coreProperties>
</file>