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61"/>
  </p:notesMasterIdLst>
  <p:sldIdLst>
    <p:sldId id="256" r:id="rId2"/>
    <p:sldId id="324" r:id="rId3"/>
    <p:sldId id="265" r:id="rId4"/>
    <p:sldId id="327" r:id="rId5"/>
    <p:sldId id="325" r:id="rId6"/>
    <p:sldId id="299" r:id="rId7"/>
    <p:sldId id="260" r:id="rId8"/>
    <p:sldId id="264" r:id="rId9"/>
    <p:sldId id="261" r:id="rId10"/>
    <p:sldId id="262" r:id="rId11"/>
    <p:sldId id="326" r:id="rId12"/>
    <p:sldId id="328" r:id="rId13"/>
    <p:sldId id="279" r:id="rId14"/>
    <p:sldId id="329" r:id="rId15"/>
    <p:sldId id="266" r:id="rId16"/>
    <p:sldId id="330" r:id="rId17"/>
    <p:sldId id="331" r:id="rId18"/>
    <p:sldId id="267" r:id="rId19"/>
    <p:sldId id="344" r:id="rId20"/>
    <p:sldId id="268" r:id="rId21"/>
    <p:sldId id="291" r:id="rId22"/>
    <p:sldId id="297" r:id="rId23"/>
    <p:sldId id="296" r:id="rId24"/>
    <p:sldId id="288" r:id="rId25"/>
    <p:sldId id="293" r:id="rId26"/>
    <p:sldId id="302" r:id="rId27"/>
    <p:sldId id="303" r:id="rId28"/>
    <p:sldId id="305" r:id="rId29"/>
    <p:sldId id="306" r:id="rId30"/>
    <p:sldId id="339" r:id="rId31"/>
    <p:sldId id="314" r:id="rId32"/>
    <p:sldId id="308" r:id="rId33"/>
    <p:sldId id="340" r:id="rId34"/>
    <p:sldId id="313" r:id="rId35"/>
    <p:sldId id="310" r:id="rId36"/>
    <p:sldId id="341" r:id="rId37"/>
    <p:sldId id="316" r:id="rId38"/>
    <p:sldId id="312" r:id="rId39"/>
    <p:sldId id="342" r:id="rId40"/>
    <p:sldId id="343" r:id="rId41"/>
    <p:sldId id="270" r:id="rId42"/>
    <p:sldId id="277" r:id="rId43"/>
    <p:sldId id="276" r:id="rId44"/>
    <p:sldId id="301" r:id="rId45"/>
    <p:sldId id="332" r:id="rId46"/>
    <p:sldId id="335" r:id="rId47"/>
    <p:sldId id="333" r:id="rId48"/>
    <p:sldId id="338" r:id="rId49"/>
    <p:sldId id="334" r:id="rId50"/>
    <p:sldId id="337" r:id="rId51"/>
    <p:sldId id="336" r:id="rId52"/>
    <p:sldId id="278" r:id="rId53"/>
    <p:sldId id="317" r:id="rId54"/>
    <p:sldId id="318" r:id="rId55"/>
    <p:sldId id="319" r:id="rId56"/>
    <p:sldId id="320" r:id="rId57"/>
    <p:sldId id="321" r:id="rId58"/>
    <p:sldId id="322" r:id="rId59"/>
    <p:sldId id="282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67C64"/>
    <a:srgbClr val="FF552D"/>
    <a:srgbClr val="FF7979"/>
    <a:srgbClr val="FF8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334EBE-14D2-44D9-A1C1-DCDF3EC25A56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7CAD70-6C61-497A-8BFD-0580091577C7}">
      <dgm:prSet phldrT="[Text]" custT="1"/>
      <dgm:spPr/>
      <dgm:t>
        <a:bodyPr/>
        <a:lstStyle/>
        <a:p>
          <a:r>
            <a:rPr lang="tr-TR" sz="1400" dirty="0" smtClean="0"/>
            <a:t>Beden</a:t>
          </a:r>
          <a:endParaRPr lang="en-US" sz="1400" dirty="0"/>
        </a:p>
      </dgm:t>
    </dgm:pt>
    <dgm:pt modelId="{CFDDBEB1-4989-4AF4-8697-4D3A2777E120}" type="parTrans" cxnId="{604BD44F-E1A7-4EFF-ACA8-7ADBF528B11E}">
      <dgm:prSet/>
      <dgm:spPr/>
      <dgm:t>
        <a:bodyPr/>
        <a:lstStyle/>
        <a:p>
          <a:endParaRPr lang="en-US"/>
        </a:p>
      </dgm:t>
    </dgm:pt>
    <dgm:pt modelId="{16D6ECEA-C6BD-42C7-A341-2BACCA104141}" type="sibTrans" cxnId="{604BD44F-E1A7-4EFF-ACA8-7ADBF528B11E}">
      <dgm:prSet/>
      <dgm:spPr/>
      <dgm:t>
        <a:bodyPr/>
        <a:lstStyle/>
        <a:p>
          <a:endParaRPr lang="en-US"/>
        </a:p>
      </dgm:t>
    </dgm:pt>
    <dgm:pt modelId="{737E464C-DB1B-44EA-83BB-424533C88386}">
      <dgm:prSet phldrT="[Text]" custT="1"/>
      <dgm:spPr/>
      <dgm:t>
        <a:bodyPr/>
        <a:lstStyle/>
        <a:p>
          <a:r>
            <a:rPr lang="tr-TR" sz="1400" dirty="0" smtClean="0"/>
            <a:t>Eylem</a:t>
          </a:r>
          <a:endParaRPr lang="en-US" sz="1400" dirty="0"/>
        </a:p>
      </dgm:t>
    </dgm:pt>
    <dgm:pt modelId="{54F09A6B-3386-44B0-A12B-209CF8D125D7}" type="parTrans" cxnId="{449DFFEA-5EF9-454B-961C-69A49F4F81EB}">
      <dgm:prSet/>
      <dgm:spPr/>
      <dgm:t>
        <a:bodyPr/>
        <a:lstStyle/>
        <a:p>
          <a:endParaRPr lang="en-US"/>
        </a:p>
      </dgm:t>
    </dgm:pt>
    <dgm:pt modelId="{DD25ED7B-3C05-420C-8BEF-0D2A5597F1CB}" type="sibTrans" cxnId="{449DFFEA-5EF9-454B-961C-69A49F4F81EB}">
      <dgm:prSet/>
      <dgm:spPr/>
      <dgm:t>
        <a:bodyPr/>
        <a:lstStyle/>
        <a:p>
          <a:endParaRPr lang="en-US"/>
        </a:p>
      </dgm:t>
    </dgm:pt>
    <dgm:pt modelId="{BD740885-47FD-4A30-AC23-04A6F11ECBBA}">
      <dgm:prSet phldrT="[Text]" custT="1"/>
      <dgm:spPr/>
      <dgm:t>
        <a:bodyPr/>
        <a:lstStyle/>
        <a:p>
          <a:r>
            <a:rPr lang="tr-TR" sz="1400" dirty="0" smtClean="0"/>
            <a:t>Zihin</a:t>
          </a:r>
        </a:p>
      </dgm:t>
    </dgm:pt>
    <dgm:pt modelId="{5E502BC2-0B32-4A41-96EE-7C5827FE524B}" type="parTrans" cxnId="{B02BF826-E011-4EC8-ACDD-75BBFA58BBB5}">
      <dgm:prSet/>
      <dgm:spPr/>
      <dgm:t>
        <a:bodyPr/>
        <a:lstStyle/>
        <a:p>
          <a:endParaRPr lang="en-US"/>
        </a:p>
      </dgm:t>
    </dgm:pt>
    <dgm:pt modelId="{57C23955-AC7C-4B54-A707-CC6840C2EB0C}" type="sibTrans" cxnId="{B02BF826-E011-4EC8-ACDD-75BBFA58BBB5}">
      <dgm:prSet/>
      <dgm:spPr/>
      <dgm:t>
        <a:bodyPr/>
        <a:lstStyle/>
        <a:p>
          <a:endParaRPr lang="en-US"/>
        </a:p>
      </dgm:t>
    </dgm:pt>
    <dgm:pt modelId="{18E8596F-CC48-43C5-AEFC-D0E101AF1D9B}" type="pres">
      <dgm:prSet presAssocID="{B6334EBE-14D2-44D9-A1C1-DCDF3EC25A5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697CFCB5-AF03-4A9B-9183-19CF6AB805C7}" type="pres">
      <dgm:prSet presAssocID="{167CAD70-6C61-497A-8BFD-0580091577C7}" presName="composite" presStyleCnt="0"/>
      <dgm:spPr/>
    </dgm:pt>
    <dgm:pt modelId="{6E3DE6B2-43A7-46F6-ACE5-BDA38079196B}" type="pres">
      <dgm:prSet presAssocID="{167CAD70-6C61-497A-8BFD-0580091577C7}" presName="LShape" presStyleLbl="alignNode1" presStyleIdx="0" presStyleCnt="5"/>
      <dgm:spPr/>
    </dgm:pt>
    <dgm:pt modelId="{2A4EC011-534C-4D19-AD96-C16A444C7756}" type="pres">
      <dgm:prSet presAssocID="{167CAD70-6C61-497A-8BFD-0580091577C7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E01E7B-1FA2-47CD-9C0E-413147CC8736}" type="pres">
      <dgm:prSet presAssocID="{167CAD70-6C61-497A-8BFD-0580091577C7}" presName="Triangle" presStyleLbl="alignNode1" presStyleIdx="1" presStyleCnt="5"/>
      <dgm:spPr/>
    </dgm:pt>
    <dgm:pt modelId="{18789BC2-55D2-4337-9C21-71E4DE74AC20}" type="pres">
      <dgm:prSet presAssocID="{16D6ECEA-C6BD-42C7-A341-2BACCA104141}" presName="sibTrans" presStyleCnt="0"/>
      <dgm:spPr/>
    </dgm:pt>
    <dgm:pt modelId="{909F2736-AA93-4981-974F-F8E049CB9471}" type="pres">
      <dgm:prSet presAssocID="{16D6ECEA-C6BD-42C7-A341-2BACCA104141}" presName="space" presStyleCnt="0"/>
      <dgm:spPr/>
    </dgm:pt>
    <dgm:pt modelId="{121511EF-6910-4957-BBD4-639E613FA984}" type="pres">
      <dgm:prSet presAssocID="{737E464C-DB1B-44EA-83BB-424533C88386}" presName="composite" presStyleCnt="0"/>
      <dgm:spPr/>
    </dgm:pt>
    <dgm:pt modelId="{F80CDFF9-9352-4C39-9897-D2EE18C2554C}" type="pres">
      <dgm:prSet presAssocID="{737E464C-DB1B-44EA-83BB-424533C88386}" presName="LShape" presStyleLbl="alignNode1" presStyleIdx="2" presStyleCnt="5"/>
      <dgm:spPr/>
    </dgm:pt>
    <dgm:pt modelId="{CEC82366-71A8-460C-A4C2-6D5E85D71BC2}" type="pres">
      <dgm:prSet presAssocID="{737E464C-DB1B-44EA-83BB-424533C88386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F9B941-F888-46B7-BC7D-B5DA5C8F52A8}" type="pres">
      <dgm:prSet presAssocID="{737E464C-DB1B-44EA-83BB-424533C88386}" presName="Triangle" presStyleLbl="alignNode1" presStyleIdx="3" presStyleCnt="5"/>
      <dgm:spPr/>
    </dgm:pt>
    <dgm:pt modelId="{C39CF683-5CD6-4DAD-B4B9-D385B387DC0D}" type="pres">
      <dgm:prSet presAssocID="{DD25ED7B-3C05-420C-8BEF-0D2A5597F1CB}" presName="sibTrans" presStyleCnt="0"/>
      <dgm:spPr/>
    </dgm:pt>
    <dgm:pt modelId="{0A1EAC0F-8D9F-49D0-9AD9-477641EAD174}" type="pres">
      <dgm:prSet presAssocID="{DD25ED7B-3C05-420C-8BEF-0D2A5597F1CB}" presName="space" presStyleCnt="0"/>
      <dgm:spPr/>
    </dgm:pt>
    <dgm:pt modelId="{17367154-9BFE-40C5-9B73-52439533A147}" type="pres">
      <dgm:prSet presAssocID="{BD740885-47FD-4A30-AC23-04A6F11ECBBA}" presName="composite" presStyleCnt="0"/>
      <dgm:spPr/>
    </dgm:pt>
    <dgm:pt modelId="{EB7C2CF3-1689-4973-8801-42D0C60F780D}" type="pres">
      <dgm:prSet presAssocID="{BD740885-47FD-4A30-AC23-04A6F11ECBBA}" presName="LShape" presStyleLbl="alignNode1" presStyleIdx="4" presStyleCnt="5" custLinFactNeighborX="36" custLinFactNeighborY="-1898"/>
      <dgm:spPr/>
    </dgm:pt>
    <dgm:pt modelId="{E5241F05-AE90-4490-AEF8-72C9B50A6D5C}" type="pres">
      <dgm:prSet presAssocID="{BD740885-47FD-4A30-AC23-04A6F11ECBBA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4BD44F-E1A7-4EFF-ACA8-7ADBF528B11E}" srcId="{B6334EBE-14D2-44D9-A1C1-DCDF3EC25A56}" destId="{167CAD70-6C61-497A-8BFD-0580091577C7}" srcOrd="0" destOrd="0" parTransId="{CFDDBEB1-4989-4AF4-8697-4D3A2777E120}" sibTransId="{16D6ECEA-C6BD-42C7-A341-2BACCA104141}"/>
    <dgm:cxn modelId="{3CF5FEEA-2CBA-42D4-8AF7-BF35D5010D3B}" type="presOf" srcId="{BD740885-47FD-4A30-AC23-04A6F11ECBBA}" destId="{E5241F05-AE90-4490-AEF8-72C9B50A6D5C}" srcOrd="0" destOrd="0" presId="urn:microsoft.com/office/officeart/2009/3/layout/StepUpProcess"/>
    <dgm:cxn modelId="{F105F2D9-3FDB-434C-A5F2-3D7F88A0960B}" type="presOf" srcId="{B6334EBE-14D2-44D9-A1C1-DCDF3EC25A56}" destId="{18E8596F-CC48-43C5-AEFC-D0E101AF1D9B}" srcOrd="0" destOrd="0" presId="urn:microsoft.com/office/officeart/2009/3/layout/StepUpProcess"/>
    <dgm:cxn modelId="{449DFFEA-5EF9-454B-961C-69A49F4F81EB}" srcId="{B6334EBE-14D2-44D9-A1C1-DCDF3EC25A56}" destId="{737E464C-DB1B-44EA-83BB-424533C88386}" srcOrd="1" destOrd="0" parTransId="{54F09A6B-3386-44B0-A12B-209CF8D125D7}" sibTransId="{DD25ED7B-3C05-420C-8BEF-0D2A5597F1CB}"/>
    <dgm:cxn modelId="{B02BF826-E011-4EC8-ACDD-75BBFA58BBB5}" srcId="{B6334EBE-14D2-44D9-A1C1-DCDF3EC25A56}" destId="{BD740885-47FD-4A30-AC23-04A6F11ECBBA}" srcOrd="2" destOrd="0" parTransId="{5E502BC2-0B32-4A41-96EE-7C5827FE524B}" sibTransId="{57C23955-AC7C-4B54-A707-CC6840C2EB0C}"/>
    <dgm:cxn modelId="{FD27850A-9737-4C1D-88D2-7EE622D84624}" type="presOf" srcId="{167CAD70-6C61-497A-8BFD-0580091577C7}" destId="{2A4EC011-534C-4D19-AD96-C16A444C7756}" srcOrd="0" destOrd="0" presId="urn:microsoft.com/office/officeart/2009/3/layout/StepUpProcess"/>
    <dgm:cxn modelId="{22E2B744-CFE6-4E64-B608-C25A1835561F}" type="presOf" srcId="{737E464C-DB1B-44EA-83BB-424533C88386}" destId="{CEC82366-71A8-460C-A4C2-6D5E85D71BC2}" srcOrd="0" destOrd="0" presId="urn:microsoft.com/office/officeart/2009/3/layout/StepUpProcess"/>
    <dgm:cxn modelId="{E5F6B1BF-2CDF-43C3-A531-A370F6B3D72B}" type="presParOf" srcId="{18E8596F-CC48-43C5-AEFC-D0E101AF1D9B}" destId="{697CFCB5-AF03-4A9B-9183-19CF6AB805C7}" srcOrd="0" destOrd="0" presId="urn:microsoft.com/office/officeart/2009/3/layout/StepUpProcess"/>
    <dgm:cxn modelId="{FD93C886-B394-49FD-AF8B-EC9AE54D5FBD}" type="presParOf" srcId="{697CFCB5-AF03-4A9B-9183-19CF6AB805C7}" destId="{6E3DE6B2-43A7-46F6-ACE5-BDA38079196B}" srcOrd="0" destOrd="0" presId="urn:microsoft.com/office/officeart/2009/3/layout/StepUpProcess"/>
    <dgm:cxn modelId="{91B8655D-EC9C-4DDF-8941-5A72D83B9406}" type="presParOf" srcId="{697CFCB5-AF03-4A9B-9183-19CF6AB805C7}" destId="{2A4EC011-534C-4D19-AD96-C16A444C7756}" srcOrd="1" destOrd="0" presId="urn:microsoft.com/office/officeart/2009/3/layout/StepUpProcess"/>
    <dgm:cxn modelId="{E38C66DC-BFF9-42A6-B262-AD6B598DB65F}" type="presParOf" srcId="{697CFCB5-AF03-4A9B-9183-19CF6AB805C7}" destId="{4CE01E7B-1FA2-47CD-9C0E-413147CC8736}" srcOrd="2" destOrd="0" presId="urn:microsoft.com/office/officeart/2009/3/layout/StepUpProcess"/>
    <dgm:cxn modelId="{E7BD8A46-E22F-458A-BBCA-6B510B7AF272}" type="presParOf" srcId="{18E8596F-CC48-43C5-AEFC-D0E101AF1D9B}" destId="{18789BC2-55D2-4337-9C21-71E4DE74AC20}" srcOrd="1" destOrd="0" presId="urn:microsoft.com/office/officeart/2009/3/layout/StepUpProcess"/>
    <dgm:cxn modelId="{48511470-EEE3-4814-8B14-BE8C8491AC83}" type="presParOf" srcId="{18789BC2-55D2-4337-9C21-71E4DE74AC20}" destId="{909F2736-AA93-4981-974F-F8E049CB9471}" srcOrd="0" destOrd="0" presId="urn:microsoft.com/office/officeart/2009/3/layout/StepUpProcess"/>
    <dgm:cxn modelId="{3E626F90-03BF-4CEB-B4E9-7DA30ED6DC19}" type="presParOf" srcId="{18E8596F-CC48-43C5-AEFC-D0E101AF1D9B}" destId="{121511EF-6910-4957-BBD4-639E613FA984}" srcOrd="2" destOrd="0" presId="urn:microsoft.com/office/officeart/2009/3/layout/StepUpProcess"/>
    <dgm:cxn modelId="{42724C63-D177-4738-94A3-07DEF0B68608}" type="presParOf" srcId="{121511EF-6910-4957-BBD4-639E613FA984}" destId="{F80CDFF9-9352-4C39-9897-D2EE18C2554C}" srcOrd="0" destOrd="0" presId="urn:microsoft.com/office/officeart/2009/3/layout/StepUpProcess"/>
    <dgm:cxn modelId="{B955AD0A-CE6A-44F1-BDFA-AC8DC8A6C48E}" type="presParOf" srcId="{121511EF-6910-4957-BBD4-639E613FA984}" destId="{CEC82366-71A8-460C-A4C2-6D5E85D71BC2}" srcOrd="1" destOrd="0" presId="urn:microsoft.com/office/officeart/2009/3/layout/StepUpProcess"/>
    <dgm:cxn modelId="{2FAAC305-5530-4BC2-8A05-327D72228550}" type="presParOf" srcId="{121511EF-6910-4957-BBD4-639E613FA984}" destId="{2DF9B941-F888-46B7-BC7D-B5DA5C8F52A8}" srcOrd="2" destOrd="0" presId="urn:microsoft.com/office/officeart/2009/3/layout/StepUpProcess"/>
    <dgm:cxn modelId="{A94917EC-2070-4F28-B7D3-F528A816E9B9}" type="presParOf" srcId="{18E8596F-CC48-43C5-AEFC-D0E101AF1D9B}" destId="{C39CF683-5CD6-4DAD-B4B9-D385B387DC0D}" srcOrd="3" destOrd="0" presId="urn:microsoft.com/office/officeart/2009/3/layout/StepUpProcess"/>
    <dgm:cxn modelId="{BD1AF453-9099-4A45-B4AE-3EA1AD897FFA}" type="presParOf" srcId="{C39CF683-5CD6-4DAD-B4B9-D385B387DC0D}" destId="{0A1EAC0F-8D9F-49D0-9AD9-477641EAD174}" srcOrd="0" destOrd="0" presId="urn:microsoft.com/office/officeart/2009/3/layout/StepUpProcess"/>
    <dgm:cxn modelId="{ABEB8F41-CE89-45CB-9A9D-A79233772A74}" type="presParOf" srcId="{18E8596F-CC48-43C5-AEFC-D0E101AF1D9B}" destId="{17367154-9BFE-40C5-9B73-52439533A147}" srcOrd="4" destOrd="0" presId="urn:microsoft.com/office/officeart/2009/3/layout/StepUpProcess"/>
    <dgm:cxn modelId="{C397ABED-D0A2-4D42-BC8E-F385B4EF73DF}" type="presParOf" srcId="{17367154-9BFE-40C5-9B73-52439533A147}" destId="{EB7C2CF3-1689-4973-8801-42D0C60F780D}" srcOrd="0" destOrd="0" presId="urn:microsoft.com/office/officeart/2009/3/layout/StepUpProcess"/>
    <dgm:cxn modelId="{509059C5-1AF7-4FBC-AD2C-24D84CB2111D}" type="presParOf" srcId="{17367154-9BFE-40C5-9B73-52439533A147}" destId="{E5241F05-AE90-4490-AEF8-72C9B50A6D5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3DE6B2-43A7-46F6-ACE5-BDA38079196B}">
      <dsp:nvSpPr>
        <dsp:cNvPr id="0" name=""/>
        <dsp:cNvSpPr/>
      </dsp:nvSpPr>
      <dsp:spPr>
        <a:xfrm rot="5400000">
          <a:off x="480460" y="448691"/>
          <a:ext cx="774235" cy="128831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4EC011-534C-4D19-AD96-C16A444C7756}">
      <dsp:nvSpPr>
        <dsp:cNvPr id="0" name=""/>
        <dsp:cNvSpPr/>
      </dsp:nvSpPr>
      <dsp:spPr>
        <a:xfrm>
          <a:off x="351221" y="833618"/>
          <a:ext cx="1163094" cy="1019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Beden</a:t>
          </a:r>
          <a:endParaRPr lang="en-US" sz="1400" kern="1200" dirty="0"/>
        </a:p>
      </dsp:txBody>
      <dsp:txXfrm>
        <a:off x="351221" y="833618"/>
        <a:ext cx="1163094" cy="1019520"/>
      </dsp:txXfrm>
    </dsp:sp>
    <dsp:sp modelId="{4CE01E7B-1FA2-47CD-9C0E-413147CC8736}">
      <dsp:nvSpPr>
        <dsp:cNvPr id="0" name=""/>
        <dsp:cNvSpPr/>
      </dsp:nvSpPr>
      <dsp:spPr>
        <a:xfrm>
          <a:off x="1294863" y="353844"/>
          <a:ext cx="219451" cy="21945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0CDFF9-9352-4C39-9897-D2EE18C2554C}">
      <dsp:nvSpPr>
        <dsp:cNvPr id="0" name=""/>
        <dsp:cNvSpPr/>
      </dsp:nvSpPr>
      <dsp:spPr>
        <a:xfrm rot="5400000">
          <a:off x="1904314" y="96357"/>
          <a:ext cx="774235" cy="128831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C82366-71A8-460C-A4C2-6D5E85D71BC2}">
      <dsp:nvSpPr>
        <dsp:cNvPr id="0" name=""/>
        <dsp:cNvSpPr/>
      </dsp:nvSpPr>
      <dsp:spPr>
        <a:xfrm>
          <a:off x="1775075" y="481284"/>
          <a:ext cx="1163094" cy="1019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Eylem</a:t>
          </a:r>
          <a:endParaRPr lang="en-US" sz="1400" kern="1200" dirty="0"/>
        </a:p>
      </dsp:txBody>
      <dsp:txXfrm>
        <a:off x="1775075" y="481284"/>
        <a:ext cx="1163094" cy="1019520"/>
      </dsp:txXfrm>
    </dsp:sp>
    <dsp:sp modelId="{2DF9B941-F888-46B7-BC7D-B5DA5C8F52A8}">
      <dsp:nvSpPr>
        <dsp:cNvPr id="0" name=""/>
        <dsp:cNvSpPr/>
      </dsp:nvSpPr>
      <dsp:spPr>
        <a:xfrm>
          <a:off x="2718718" y="1510"/>
          <a:ext cx="219451" cy="21945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7C2CF3-1689-4973-8801-42D0C60F780D}">
      <dsp:nvSpPr>
        <dsp:cNvPr id="0" name=""/>
        <dsp:cNvSpPr/>
      </dsp:nvSpPr>
      <dsp:spPr>
        <a:xfrm rot="5400000">
          <a:off x="3328633" y="-270671"/>
          <a:ext cx="774235" cy="128831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241F05-AE90-4490-AEF8-72C9B50A6D5C}">
      <dsp:nvSpPr>
        <dsp:cNvPr id="0" name=""/>
        <dsp:cNvSpPr/>
      </dsp:nvSpPr>
      <dsp:spPr>
        <a:xfrm>
          <a:off x="3198930" y="128950"/>
          <a:ext cx="1163094" cy="1019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Zihin</a:t>
          </a:r>
        </a:p>
      </dsp:txBody>
      <dsp:txXfrm>
        <a:off x="3198930" y="128950"/>
        <a:ext cx="1163094" cy="1019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0B3E0-8E0E-4A5A-A04D-9ED41B8E2559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28662-85F0-4897-8555-DF36860460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966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28662-85F0-4897-8555-DF368604605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878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28662-85F0-4897-8555-DF368604605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34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28662-85F0-4897-8555-DF368604605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0110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28662-85F0-4897-8555-DF368604605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862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28662-85F0-4897-8555-DF368604605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657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28662-85F0-4897-8555-DF368604605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739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28662-85F0-4897-8555-DF368604605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957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28662-85F0-4897-8555-DF368604605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3706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28662-85F0-4897-8555-DF368604605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739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28662-85F0-4897-8555-DF368604605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739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28662-85F0-4897-8555-DF3686046057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90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28662-85F0-4897-8555-DF368604605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739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F608973-5BBC-41D1-B3E8-7DAF8FE192E9}" type="slidenum">
              <a:rPr lang="en-AU" sz="1200">
                <a:latin typeface="Arial" panose="020B0604020202020204" pitchFamily="34" charset="0"/>
              </a:rPr>
              <a:pPr eaLnBrk="1" hangingPunct="1"/>
              <a:t>26</a:t>
            </a:fld>
            <a:endParaRPr lang="en-AU" sz="1200">
              <a:latin typeface="Arial" panose="020B0604020202020204" pitchFamily="34" charset="0"/>
            </a:endParaRPr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5613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F608973-5BBC-41D1-B3E8-7DAF8FE192E9}" type="slidenum">
              <a:rPr lang="en-AU" sz="1200">
                <a:latin typeface="Arial" panose="020B0604020202020204" pitchFamily="34" charset="0"/>
              </a:rPr>
              <a:pPr eaLnBrk="1" hangingPunct="1"/>
              <a:t>27</a:t>
            </a:fld>
            <a:endParaRPr lang="en-AU" sz="1200">
              <a:latin typeface="Arial" panose="020B0604020202020204" pitchFamily="34" charset="0"/>
            </a:endParaRPr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1836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001F27C-AC91-413C-8156-703382A5D6A7}" type="slidenum">
              <a:rPr lang="en-AU" sz="1200">
                <a:latin typeface="Arial" panose="020B0604020202020204" pitchFamily="34" charset="0"/>
              </a:rPr>
              <a:pPr eaLnBrk="1" hangingPunct="1"/>
              <a:t>28</a:t>
            </a:fld>
            <a:endParaRPr lang="en-AU" sz="1200">
              <a:latin typeface="Arial" panose="020B0604020202020204" pitchFamily="34" charset="0"/>
            </a:endParaRPr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1376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D8DFD57-0889-41CD-978E-36246FC23D34}" type="slidenum">
              <a:rPr lang="en-AU" sz="1200">
                <a:latin typeface="Arial" panose="020B0604020202020204" pitchFamily="34" charset="0"/>
              </a:rPr>
              <a:pPr eaLnBrk="1" hangingPunct="1"/>
              <a:t>29</a:t>
            </a:fld>
            <a:endParaRPr lang="en-AU" sz="1200">
              <a:latin typeface="Arial" panose="020B0604020202020204" pitchFamily="34" charset="0"/>
            </a:endParaRPr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68266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232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9377710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001F27C-AC91-413C-8156-703382A5D6A7}" type="slidenum">
              <a:rPr lang="en-AU" sz="1200">
                <a:latin typeface="Arial" panose="020B0604020202020204" pitchFamily="34" charset="0"/>
              </a:rPr>
              <a:pPr eaLnBrk="1" hangingPunct="1"/>
              <a:t>31</a:t>
            </a:fld>
            <a:endParaRPr lang="en-AU" sz="1200">
              <a:latin typeface="Arial" panose="020B0604020202020204" pitchFamily="34" charset="0"/>
            </a:endParaRPr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71558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5B1F3A8-251E-40F7-B3C3-B943C83BE01D}" type="slidenum">
              <a:rPr lang="en-AU" sz="1200">
                <a:latin typeface="Arial" panose="020B0604020202020204" pitchFamily="34" charset="0"/>
              </a:rPr>
              <a:pPr eaLnBrk="1" hangingPunct="1"/>
              <a:t>32</a:t>
            </a:fld>
            <a:endParaRPr lang="en-AU" sz="1200">
              <a:latin typeface="Arial" panose="020B0604020202020204" pitchFamily="34" charset="0"/>
            </a:endParaRPr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24590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242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0735122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001F27C-AC91-413C-8156-703382A5D6A7}" type="slidenum">
              <a:rPr lang="en-AU" sz="1200">
                <a:latin typeface="Arial" panose="020B0604020202020204" pitchFamily="34" charset="0"/>
              </a:rPr>
              <a:pPr eaLnBrk="1" hangingPunct="1"/>
              <a:t>34</a:t>
            </a:fld>
            <a:endParaRPr lang="en-AU" sz="1200">
              <a:latin typeface="Arial" panose="020B0604020202020204" pitchFamily="34" charset="0"/>
            </a:endParaRPr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86137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29F87A15-B556-455C-8BA4-BB37FD5731D6}" type="slidenum">
              <a:rPr lang="en-AU" sz="1200">
                <a:latin typeface="Arial" panose="020B0604020202020204" pitchFamily="34" charset="0"/>
              </a:rPr>
              <a:pPr eaLnBrk="1" hangingPunct="1"/>
              <a:t>35</a:t>
            </a:fld>
            <a:endParaRPr lang="en-AU" sz="1200">
              <a:latin typeface="Arial" panose="020B0604020202020204" pitchFamily="34" charset="0"/>
            </a:endParaRPr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9073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28662-85F0-4897-8555-DF368604605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529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252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4974737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001F27C-AC91-413C-8156-703382A5D6A7}" type="slidenum">
              <a:rPr lang="en-AU" sz="1200">
                <a:latin typeface="Arial" panose="020B0604020202020204" pitchFamily="34" charset="0"/>
              </a:rPr>
              <a:pPr eaLnBrk="1" hangingPunct="1"/>
              <a:t>37</a:t>
            </a:fld>
            <a:endParaRPr lang="en-AU" sz="1200">
              <a:latin typeface="Arial" panose="020B0604020202020204" pitchFamily="34" charset="0"/>
            </a:endParaRPr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19462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37DA36C-2076-4B3E-AC72-3AB350477B76}" type="slidenum">
              <a:rPr lang="en-AU" sz="1200">
                <a:latin typeface="Arial" panose="020B0604020202020204" pitchFamily="34" charset="0"/>
              </a:rPr>
              <a:pPr eaLnBrk="1" hangingPunct="1"/>
              <a:t>38</a:t>
            </a:fld>
            <a:endParaRPr lang="en-AU" sz="1200">
              <a:latin typeface="Arial" panose="020B0604020202020204" pitchFamily="34" charset="0"/>
            </a:endParaRPr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22542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263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2106826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28662-85F0-4897-8555-DF3686046057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739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28662-85F0-4897-8555-DF3686046057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739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28662-85F0-4897-8555-DF3686046057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7390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28662-85F0-4897-8555-DF3686046057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7907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28662-85F0-4897-8555-DF3686046057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73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28662-85F0-4897-8555-DF368604605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537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28662-85F0-4897-8555-DF368604605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59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28662-85F0-4897-8555-DF368604605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73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28662-85F0-4897-8555-DF368604605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73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28662-85F0-4897-8555-DF368604605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73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28662-85F0-4897-8555-DF368604605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73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1"/>
          </p:nvPr>
        </p:nvSpPr>
        <p:spPr>
          <a:xfrm>
            <a:off x="698500" y="2247900"/>
            <a:ext cx="7745412" cy="3876675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0"/>
          </p:nvPr>
        </p:nvSpPr>
        <p:spPr>
          <a:xfrm>
            <a:off x="360362" y="616108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l">
              <a:defRPr sz="1200">
                <a:solidFill>
                  <a:srgbClr val="895D1D"/>
                </a:solidFill>
              </a:defRPr>
            </a:lvl1pPr>
          </a:lstStyle>
          <a:p>
            <a:endParaRPr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idx="11"/>
          </p:nvPr>
        </p:nvSpPr>
        <p:spPr>
          <a:xfrm>
            <a:off x="3124200" y="616108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idx="12"/>
          </p:nvPr>
        </p:nvSpPr>
        <p:spPr>
          <a:xfrm>
            <a:off x="6638925" y="616108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r">
              <a:defRPr sz="1200">
                <a:solidFill>
                  <a:srgbClr val="895D1D"/>
                </a:solidFill>
              </a:defRPr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687387" y="569912"/>
            <a:ext cx="7754938" cy="1054100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lvl="0"/>
            <a:r>
              <a:rPr/>
              <a:t>Click to edit Master title style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171575" y="1390650"/>
            <a:ext cx="6778625" cy="922337"/>
            <a:chOff x="2290" y="2698"/>
            <a:chExt cx="13240" cy="1803"/>
          </a:xfrm>
        </p:grpSpPr>
        <p:sp>
          <p:nvSpPr>
            <p:cNvPr id="8" name="TextBox 7"/>
            <p:cNvSpPr txBox="1"/>
            <p:nvPr/>
          </p:nvSpPr>
          <p:spPr>
            <a:xfrm>
              <a:off x="8099" y="2698"/>
              <a:ext cx="1713" cy="1803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t"/>
            <a:lstStyle/>
            <a:p>
              <a:pPr marL="0" lvl="0" indent="0" algn="l"/>
              <a:r>
                <a:rPr sz="5400">
                  <a:solidFill>
                    <a:srgbClr val="895D1D"/>
                  </a:solidFill>
                  <a:latin typeface="Wingdings"/>
                </a:rPr>
                <a:t></a:t>
              </a:r>
            </a:p>
          </p:txBody>
        </p:sp>
        <p:sp>
          <p:nvSpPr>
            <p:cNvPr id="9" name="Straight Connector 8"/>
            <p:cNvSpPr/>
            <p:nvPr/>
          </p:nvSpPr>
          <p:spPr>
            <a:xfrm rot="10800000">
              <a:off x="2290" y="3760"/>
              <a:ext cx="6093" cy="3"/>
            </a:xfrm>
            <a:prstGeom prst="line">
              <a:avLst/>
            </a:prstGeom>
            <a:noFill/>
            <a:ln>
              <a:solidFill>
                <a:srgbClr val="895D1D"/>
              </a:solidFill>
            </a:ln>
          </p:spPr>
        </p:sp>
        <p:sp>
          <p:nvSpPr>
            <p:cNvPr id="10" name="Straight Connector 9"/>
            <p:cNvSpPr/>
            <p:nvPr/>
          </p:nvSpPr>
          <p:spPr>
            <a:xfrm rot="10800000">
              <a:off x="9437" y="3755"/>
              <a:ext cx="6093" cy="3"/>
            </a:xfrm>
            <a:prstGeom prst="line">
              <a:avLst/>
            </a:prstGeom>
            <a:noFill/>
            <a:ln>
              <a:solidFill>
                <a:srgbClr val="895D1D"/>
              </a:solidFill>
            </a:ln>
          </p:spPr>
        </p:sp>
      </p:grpSp>
    </p:spTree>
    <p:extLst>
      <p:ext uri="{BB962C8B-B14F-4D97-AF65-F5344CB8AC3E}">
        <p14:creationId xmlns:p14="http://schemas.microsoft.com/office/powerpoint/2010/main" val="1554973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SHP_NikTkao" TargetMode="External"/><Relationship Id="rId2" Type="http://schemas.openxmlformats.org/officeDocument/2006/relationships/hyperlink" Target="http://www.youtube.com/watch?v=DH1m_ZMO7G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js2XdP9FL5Q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BAĞLANMA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2633484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r>
              <a:rPr lang="tr-TR" dirty="0" err="1" smtClean="0"/>
              <a:t>Kl</a:t>
            </a:r>
            <a:r>
              <a:rPr lang="tr-TR" dirty="0" smtClean="0"/>
              <a:t>. Psk. Murat DİNÇER</a:t>
            </a:r>
          </a:p>
          <a:p>
            <a:r>
              <a:rPr lang="tr-TR" dirty="0" smtClean="0"/>
              <a:t>2015</a:t>
            </a:r>
            <a:endParaRPr lang="en-US" dirty="0"/>
          </a:p>
        </p:txBody>
      </p:sp>
      <p:pic>
        <p:nvPicPr>
          <p:cNvPr id="2050" name="Picture 2" descr="https://encrypted-tbn3.gstatic.com/images?q=tbn:ANd9GcQ0qigxiLVjKngB32LFxFJXAj6WzqUGMtVVapnbZooezpb_UIT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9317"/>
            <a:ext cx="2812874" cy="187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hMSERQUEhQWFBUWGBgYFxgXGBccGRcdFxgXFxQYFxgXHCYeGBokHBQVHy8gIycpLCwsFx4xNTAqNSYrLCkBCQoKDgwOGg8PGiwkHyQsKSwpLCksKSwsLCwsLCwsLCwtKSksLCwpLCwpLCwsLCwsLCwsLCwpLCksLCwsKSwsLP/AABEIAOAA4AMBIgACEQEDEQH/xAAcAAABBQEBAQAAAAAAAAAAAAAEAAIDBQYHAQj/xABBEAABAwIDBAcGBQMCBQUAAAABAAIRAyEEEjEFQVFhBhMicYGR8AcyobHB0RRCUmLhI3KCwvEVJDOSshZTY6Li/8QAGwEAAgMBAQEAAAAAAAAAAAAAAgQAAQMGBQf/xAAvEQACAgIBAgMGBgMBAAAAAAAAAQIRAyESBDETQVEFMmFxsfAiI4Gh0eEkYpEU/9oADAMBAAIRAxEAPwDqcJQkknRQSSSShBJlQgC5hPWf6Y47qqOaYve5kj9u7Nvg8CqbpWaY4c5KPqc96WbUDariahqgyA478ogSCALSFg61d1R0Bo7t/wBlcdI8e14B6xz3GRfhJiZVFg2do8rn4wkm7PUySeokTsPciQBe+vyUJeQMvrwRFOmHOgu1Ph4plfDxMOBVCz0rR6xzYESOP8L1tWo6WtvIjTd90IwSYGqeGuYby0/FQtNkrewRImNQd/FPxOMGazY8uHchnYsmZMzxTX30CsrlqkSVMSTHL1dTmvABEyQOVx3IVsNvvUtI5iMxjn8lCKTR71ziIHGbKzDaj2ZTBjutE68zKruocASCDFjGqnwIeSd2t+cb1RrC3p3sJ2awsqsztJLXB2WYLgCCIX0F0crVn0g+szI46N3gaiea4RsvappEVA0Go2chqNls/fWF0joT7Q34iqKdYAl1mhgPZgXzcufNbYZJPfmZZsdx/Cu2/idFUjG2ULXKdpTLEEKEoXqSEI8hLKvUlCHmVLKvUlCEeVLKpEldlUR5UoUiSlkoihc69o22aYADXUnubIc2+Zk6coIv5LpRXLvabs1lNoZTzDP2oLBliSDFTVsZjLTMyIWWVviM9Lqd+fkcqx2IzuJIvO5OwFJjTNQmP0gxPefoiqGEInKATe97CwnuQWNwwaYzZiPVuSTvyHuMl+Y1Z5WLYJpiPG4QRdOqfmO5etoEouwvOfJ6RHTq5dLJriXHirIbJMSo6mBLToq5IGpdmV7WSYRP492TJaBbQJBkO4LzE4beNEVl00rQMLm6JpVGi+WfHmhinNrQCOKsGLonr4gv0EBLDVrwdd6hp4stBG46qbD4d1V0MF953eKoLluyxZTzkskAyLkiO8ldN9nVOtSYS+i11I9kPphucGZJO8t+SxmyuiDRBqGZ8B9ytlsrBim0BhLBNg0kb9YnkpCajKw5vlBqjotFiNaFhqe1azI7buQJBk+KtKHStzSBUaDxixH03Jp54SEVhlE00JQhcBtSnWEsN94Oo8EWiBPIXsJJKyChKEklCCSSSUIJJJJQgllem+ArVaeWlTD5Ee6CQZsc2YFsd0cVqkyrmg5YndMx4whkuSoPHNwkpI4ZivZ/jacuNJ0lrrNhwtrJGmhMLGYiic4G8kc9V9C7X6O4jE2fieqbBBFFrgXA6tdLoIA0Nje8rG7f6HUKTxTw9N/V4b+rWcC1zs9TL1Ul3aLQKbp3AHjKVlBrYz4vJcWc9GzIAsiMJs8TorjG4eHnvKiYIScpjUMaCWYUZUFjNnB3gjmVkx75VKQUomfxuy941CHpUTkLSD4rQ1qMpvUI+YKjXYx2Lw2VCPC0u2cFaQqClhy9waPFbwlaFZxpjsDgTUdG7eVtdl4RjAABbfx+Crtn4KGxMablrtlYMACDb6d/HkglL0CjH1JsDSJvcWI+HHlCtGOAtNhoNeUwvaNIQTAMWjjxFlKaQvmPgSN3L4BCGNHd3c+/SPD4KKqQ2NPXLQ+ambuGvDn5crR3pPZNzy3z5cNfBU2XQNRrvY4OBgi9pkRb0Fu9jbVFenOjh7w+R7isO9uscN+/le+5HdHMaadZs2Duyec2nzC2w5KdMyzY7Vm6SSST4kJJJJQgkkklCCSSSUIJJJJQgJicI59hUewX92AZ3XI05IKt0dpDDVKLW++yHGYc8xYvcLkk71cIfHY5lFhfUcGtGpP04lC0u7CjbaSOQbbAzTaSBMGRMdqD3yqdysOlePo1qz6uGe4zGfMIGbjG4WVAMfxXkzhT0etCTWpKg7rY1KGO1CTFNs8zYKDFjM2ECyvlMGykUVkkXzHPA7TwO4T81C7GXgOJ8ELX2m3INAeV3H7IzYGz8wzubfhwRNUrYEXbpDMY61wq3ZmDiXHfJH0Vttt0W3mykwOAkBUpUgpQtjcID5ety0uzam4QdLfI+arGYXKTKs8CSTa/f9+CHnsvw9F117SI7UCIaSOF4tG9eZwSDINuJA58Z3b15h8OTu0Tn7ONu+dde/u+qPkA4E7KVpIvy+KjqN+V4tyUzG5Rcyoazm8EDkGog1TW/wA0McRDgdIv3kFeVaoJ396BNcl0+XndXF7Bl2OqbP2tTrCWOk7xvRi5Ps7HvpvzNMEHx9fNdI2NtUV2T+Ye8Pr3L0MWbnp9wuv9mvpkpx3F/sWCSSSYPIEkkkoQSSSShBJJJKEIMZi20mOe8w1okri3TrpVUxLiJhg0aDpz7+a2XtQ2yWtbRbv7Tv8ASPgVx/FViTf1H8pDPkuXFHQ9D0yx4vFl3l2+C/sn2ZVIp1yG5vcB7pcbf9qr6pe6wbHzRuxsWGPc12jwPMafMozFVg3RYudC2XE3JtsM2Xs8lgzawoNpbAGqvdlCQ0mxIEhHYylQuXmRCx5NMLw00YrBbDGaSVqMM4MbaBZZeo8h7iyzZt3Ihm1iRBKkuTdlw4xVEO1cTNQd4V3suuAFj8dX7U8CrvBViFclUSoyuTNG6sERhK4GipRUU9OrCwGaRrMHtQCxRx2gDosczFomljjxVqTAcUaOtigUBinyI9dyEZi+Kla8QruwWqISLePdpzQeKfAnvUtevHrTcg203VX5ZytiXPIs1o481rHWzPipNIHo1iTPj4Fafo3to0qgJNtDzB9SsvWa2mey8PbGZjgIncQQicLiL8vvcfFDGTi7R2M4Qz4uL2mjtTHggEXBuE5UHQ7aPWUcp1Z8jp9Vfr2YS5RTR876jC8GWWN+TPAUpTQvQUYuOSXkpSoWepJoevZUIcd6eY3PiqvI5R4W+iwWJZwV/wBI8Rmq1Dxc4+ZJWfqZvXNeNKVybO6lBRxxhXZJAVQr0486Hz+6meJ1QVajHcVoqfc8jqMbStGh2dttwAm8KHF7RNR8kmOao6VXLGv8LVbIxuHZTOemHPGUscDMwb5g6wVOCTsSjKUlQ6hWDm5GskneTA0lZ+qCXcvXwWi2vt0VC4MbkpuykttJLRFo0lUTwTdWtAzQPXNlbUcQ5sZm24hUeKerejiQBBMWHyUktA43tltSxjSrKm9hiVlDixm7N1cuBLJS8oUOQnaDOsaDGYI/Bmn+oFZBhDnwRKuqDGgaeSjikRScjTtwvBT/AIKyrNjY4TAn5wrXE4qGlZ9tB9ypqYe5BNtT4aoHHbRa9jqTGkAtJzcTMCR5IxrydBJJFuI3qtxLGUBac7rXO/6AfNE2XjhbpeYPTYBA3M7I7uPmjqB0Hh9Wqtw7tCf7T9D64qwojj3H/SVDrcUVGKSNr0Ix2WsBueI8dQugLkezMSWPa7eDPiDf4/NdXoVg9jXDRwB816fSSuNHI+3sHHLHKvNV+q/r6EgC9ULXp8p2jnbHqOpUgXXpcgcZLxEwrjG2VJ0h2zahdLtxNkcUHh+y0AblKayKW2DHSOAbU989/wBSq14+XyKstojtu7/qEE9vyK529n0uUbBKtP5oSszcrKo1C4imjixLNi0ypA1CdTqEd3q/cvMQIPMLymC4hrQSSQABckmwAA3ppbRzGRcJNegdRrDiii4OgNueAuT3AarqfRH2LYfqmPxeepUIlzM0MaeHZuY0N1usP0ew+GZFCjTpgfpAB8XRJ8SpwM/EPnCp0Txbu0aLmtOmeGz4OMq4/wCGDI0OEOAg941W/wCl1NtUgBxaQbcB4rH7WwD6LRJzFwJBQZbfYPA1ewDZOzA6pbQWJ58AtKNi5W2udw4rL7NxxpsmJE371b0elFwG3PNLTUrHMbjRUbR2fFQ5ew4bt3gpcDs6vVdBJI4Tb4C6s8dQNQF7oDjf7LzYu0cveo5yoixxbLnBYQsABEeCW1H5Qnt2jm1VlsnYP4urmf8A9Gn7w/WdQ3u3n+UONOTLyyUIlRs3A9cyl1YJqvqEMj9EDNPKRKv/AGn9E6dPAUqjWta+k5rS7e4Pscx1Pag+a2uxNihjs7mBpjKwNFmt+5+iqPah0UxWPpUWYZzA1hc97XOjMYHVwY3dvXiE94aoTw5mskW3qzi+GfpOhsR68vJWNF/iR8R69XVXRYQS1wIMlrhvBFiO+3mEbSqaHeNfXkUi9M7zC7jZb4arp4ePA/Q+C3fR/bwZhak3NJrngaEgCSPXFc4p1I8PkdVZ4OvZzSTDmlro4EZXeN58UxgycJWLe0ej/wDVhcPPuvmdeaxOhR9aveuC9mmfNxzgovw6f1oS6wKbRNEBbCjruhrjwBPkFI43KE2tUy0Kp4Md/wCJCJulZeOPKaj6s4jjBc+t4QxZ/qReJFz63hQEfVc4z6hQO9vLcoajOXBFuHyUT2njuVJmc4Wh2wOhlTHVSM3V0mXqVToAdGgb3HcFtaOEwWAqMqUMIahbYVHufmO4uBmAeYFkb0EptdgHMBBqmuYA1IytAJHiUbi6VM1CHuYcm4xYjXSya5tJUcf1ELzS+ZZ9H+lmGe+3W03X7DyCJPB1pHeidqbSqVyW0nBrR78zmbPFu8cxKoqFalUJ9126/wBOCbgcBVw+No1qZLqROWo03ytdYkGbga+Ckcj7MXni1ZJjqJpj+jRfUd/7lSwH9rSqPaWzIY41SXVDGadxIkAcInxXVcdgGSKhIy63I+HFUuO6M0cQOw8gzmPG9t63aXYW33OH4zZtRgLmyJMgj5FF4XH0QCXU6rHwf+nkLZ/L7xmFuukfQio1ssdmA3Rf+Vh6+GLD2m5TzmFjLQ3jkpd3sficc+o2GBzQd7yCbawBZBYPskgnfMo2hQfUIbTBc48PvuTdrdHXMPbqbrhvykoEuQc5qGybA4s1atOhS7VV5DWgbuJdwAF/Bd26O7NbSp9W0WZAP7jALnHmTHkuc+xXo8xrq+Ic2IimwnW4zPN+WQeJXUHVgwHLvJ81vCCiK5Mjydywkb14+PgqX8Yah6tt3RJJ0YOLvoN6JwmKGYNkui2Y71pZnRyn2qbKp0sU11NuV1Vhe+NC4H3o3ExfuWQpuk23hbn2y1P+YoAXPVnyzH14LnrK8QG+PikMq/Gzt/Zk/wDHhf3ssaZ08QfXgi6FTTmPlY+uSq6L9O/7oyg75keazTPWTs7llSyIHCbXaSGvgE+6dzvseSsIXQRmpK0fKJQcXTG5EsifCUIrBoGOqq+lNTLhKx/bHmQFaHVUXTZ3/J1O9v8A5BVldQfyZv0S5dTjX+y+pyet68wofuU+oVETfxK55n0xDZ07lHOnipHNAAkwhKuOpjndRKwJyUfedGg2DSrhhrUTlDezmJgSQLczF092xqYM1cS8uOuSAPjJQmwHvxNOpQpuyU2TVcTMC2VsxxNvPgo6eyXRNbEZeTACfMrWqRyvUv8ANlT/AOF7hOjYsaWKe3k8A/KFfbOwtdnvVGP4ZZnxBWcwmyWH3MU//INP0CNZhqrPcqhx5W+CzfczNLXrPkGcvIaHwR2DxxpkO4LMUNoVM39VviFb0MQ1w1Vp7sCUdUdAbRZVaHDRwlV+I6K03GSBPGE3otScaTjMDNDP9XhKuDWy+/bnuKfi+Ss82S4uikb0RZBhwbOuUBD1ug2HJkkk/ugrTkcFFUo5uRRUgSj2JgG4cvoAg5v6jYsJENcP/E+arulW0zRo9m7i9wHeYj5q9xdFrXMfnaMhM8wRBFt/2VVVwra2KaSZYHdcBwIgAH/MA+CphIN2dgBRpU6bjL3R1rt7nkSZPAXAVqMC2LWPFQYnEU2NzPc0XBuQO7VYvpb00aGluGq5nG1jZvOVTkorZvh6bJnlxgv4Mh7TdrMftBwaS/I0UyBeCDJA8SVky+o0diibbzF/ii3AtmADJknXvJO8p1N4IkW4SeKQlK3Z3GDp3ixrGpVS8v7A6ONqgnPTy6evkrWlUDri1wYQVSoW6G288fNSYWqHXHZ5cfshGIXHTd/M6A3HZjkeLm4jfwg8eCt9jdISD1dQzAsd5H35LMtIcA06G7HcOR9c0xtUnUw9hueB3HuPrVMQyyg7Rw88UZqmdOp1Q4SDIT1iMBtkgAgxuPIjUI4bdrvjqmsdcAgugtnv1B3Fejj6iEu+jzMnTzhtbL86qj6atnBVuQB8nBXcEa2O9V3SOjnwtdv/AMbj5CfomciuDXwM+llwzwl6SX1OKvd68QmVquXS5k+Hq6Rf/CYG/mNgYMlc8z6WpehCcOTd7lA/EU2rzFY+nzdfuQT8V+ml4wSjjFvuefm6iEPda/ds6F0E2azE4TEsa7q3lzD2dXNa0wCN4k+apMVgGioWmu7KDrlaCUB0J6S1MNius1DmlpadDvHxCZiNqOa97okOnu42WrhaOezZfzHJ9n+hb4TD4YGDWrB3Hsx8lafgw2CzEyP3NAPmFiKNd77mB3BWODwtRxytLnH9oLvgEDxMzWePxNvQBA9+fqpMLXLqjWNEueQ0RxP03rPVOh20QAaeV07i7KR3h33R+yKWJ2fVFauzM6C1h1YCdbibxa8IOFPYzjTyvjDv8aX1O27PYKdNrBo0ATxO8/XxU9eqzKc+XL+6I+K4xtPpxiaogvyNn8vZ+N3FUVTFucZJc6d9/m66YedLshrH7ByS3kml8t/wdE2p0rxGAxLp6vEYV7uw2k5pqUhAkG97zr4HcrTH+0jDtZLCXPiwykCeZJC5Ca3MfFx8l5nP7vg1ZvPLyHcfsLCvek3+xpdp9Jmvr9bSY6nI7bM5cxxO8CAGnuUGK6X1nNLA7IDY5JzEDdIkws6543lv/wBnHySNU/u+DQs3kk/Mfx9B02PcYLX6/UnqP33HiB8SoxW/y5AW8zqoTUj9IPi5yRqT+o/AfRAPWSveDqRPMk+TYUTqZmRM8TbyCZny/pYPM+vNOzzxd32H0BVFN2el2YfqI8vXmgXNLXcT8B65o0v4mP2t9fZePaCL2G4DU+uSsznHkjYYigaJIAlhix/I78p/tn7IP8e4Q54AdPV1IFrzBgcCPktUKDKrSRebR9Cs1t/ZbgQxgLnGBA94n8tt5jL4grSjirPKGKIdb83ZP9zdPMSFbYYPkPDXRo7snQ6LV9BOhpwzTVrtHXPiG69WO/8AWd5GnmtlK3ji1swnnV0kYLZ3SGSGVTcCzuI/dxI0nuVxZwIsQRB7jr81a7S2JRrj+owE7nCzh3OF1itqbJxOBmowmrTbfNy/TUaNP7hpy0TmPM4LjLaE544zfKOmclx9A0qz6bvyPLT/AImEPih1h1tv5K46ZYulWxHXUTaq0OcN7Xjsuaedh5qlo1L8/nyK82a4ydHb9Nl8XHFy81sfSwbRoBPzXtSj3/b7pzXcNN7d47vsjNnbNqVz/TGZu9xsG97vRWe2Ny8OEd6RRPoua9rhBAM/NE4To5i67op0zlOjndlvmdfBb7YXRxlOpchzgJLo04Bo3aa623LSNqxppxKYi2ls5XrJYsk3wv5/0ZjZXs1Y1reueXGLhthzubn4LZ7L2TSoty02hg5b+86nxQ348fymv2lEX13rOU7MIwouIAQu0sI2pTcx4lrhBCEp7cpj3igsd0so/ldKByQai7MBiaJp1HU3RmaYm5JH5SO9ROYTuJ/uMDy/hEdJ9oh1RtVmuh5jmh6VdrgHC88ifnZD8Tqui6lZocZP8S7/AMjOsO4+DR9f9kx3MD/Iz8FO988fEgfJCvc0b2j4n4qhyWj3r/3H/Ef7prnTuJ/uP0UT6v8AcfCFE5/7fMq6MZZPv7sJFaLS0cgPXyXhq/3H4D6ITr4/MB3evolnP7j8Psroz8b7+/4Cw+NwHMmfXmvOuneXd2nw+6EnkB3mfuvev5k93oqUTxfv7oL6yODRy9R809r/AAG8nVV5rxwHxPrxTfxP+5+gV8QfHSOm4euafbYZZv5cit70TxLKgdUAGawnfFzHmfGAuePwrqXap3adR/Cs+jm1OoqB7fcdaozhO8d38I8cuLOSyR5R0dTDkg+5CD/FiAZsdE+tWyvadzrJyzz6CZSleSmF0GFZDmXT72XhxdiMGIdq+iNHcTT4O/boYtfXlD2kajw9aH6r6g6ybH7LmfT/AKF069UVKD2MquMVATDXg/nsLO4jfrxnDJC9o9n2f1ih+XPt5Mz+F6LYRjGPq4hzyQHQ0BrYInKTcu+CIq7apHLSoBxM9lrfWnElRUvZw5o/rYsNHCnv8XaH/FHMbh8M3qqEQdSbkkfqcbn5COax4+oefPyffl9A7CM6sR4k/qPrRKrXJVX+NOp03c1N+IlDJisYj3VDxQ1fFkCNSnQdU+iA5yyZqUW0X5QXPmNVmK+32T2ZPcFedL9qB56imLD3z9FXbE2KKjw0WAu4xoPutI0lsYj08pxc26RTYrahdaD5KbZGM7DgZ1tBjdvXRf8A0lhi2Mg79/nqhHezrDm5qVAOAI+oWlxaoxwZPByeJb8zE1McODfG6Z/xQ8fIALa1PZjRPu1qg7w0/QIR3swv2a/mz/8ASlRG31829GT/AB08T3u+yTKmYwACToAC4+AXRdl+zjDsjrM1U/us3/tH1JWq2dsmjR/6VNjP7WgfHUqaAl1r+ZzLAdBsdVbmbTyDdnhpPcCfohcd0UxlIw/D1TzaMw82LuWHxDTYnKq7E7Z6mrkrGAR2SNHSbQrajHZlHrcsn2+pwauxzDDmFp4OBnyIUTsR60X0H+NoPhr4MzAMGRvWc6R+zjDV6TvwnU0arjOZwdHMCDDZ4gKR4vzDfVyS3E44aqHq4wDS/rirfb/QrGYJuavSOSY6xpDmSdJI08YWaebpiOOJ52Xr8j0lR2GnjnU/euEa2HHNT14bivX02uBi7d/Efcc1W1MG+mczD2dYSJsbzYu0BWoFhN22E6gbp5gqy2ZjTWpPouMVWe7PEe6e5Yno5tX+sHTBJh43OHHvGs8lpNr4d1GoK1PUa8wmIS0KZY0zV7NxXWUw6IOhB1BFiDzBVT0t2/8AhaRcBLgJ104d/cicDjG1WmpTMZhDwNQdMw5/YFZ7pA+iS3D4zOZ9yoXQHjQSWiAZ3HetZPWjKNXsylX2iVag1Mnd/Cjp4LHViXNo1CD+oZYvuzQVrdi9HaOGc7I0OzWDiLjx114K7pVDB3gaEXBHfruWSje2zd5ktRRynbOIqUGB2IORpJbOtxuMaHvVMMcHtcWGeBC6T0q2WysxzXiadUQ79rvyPEbxbyC5bszZr6HWUanvCoQOYAEHxQuCjsOGVz0yUbSdmbm0nVX2HxbS5rWGT9Vl9puDHtbvIlNGKNNzHAwTpzQuNhqVGz2mSI470BtLa4w9GG3qusB9TyCDZtzKM9QkgX/gcyspjdoGtVdUdHaNhJ7I3AIFGxnFFSYSw6l0ybk8SdSTotV0eIayZu6/hu9c1imVo4q4weMOURpAVuLHerzLhGC7G9oYoKxbTD26rB09quCtqO25ZBMHcg7Hm9y96wtHcpaGO7lnqW2naE5hz1RVHHtN4POFdlUaTD428FEOxMaKiwuJpv8AdkFWBeWjc4b0SYLQzaWM3kH6KKptem8Na+mHAX7QBHkUThtrU3SHRHrVS1cG1zTkbeLARdFTvTKtLuiSkMHXgvota4CBUpdhw8rFQ1dh1Gn+lWFVm4O7LxyMWd4LJVNsmnULX0303DUEHzHEKzp9JmltnXVOn7yLXKPusqenOLxb8O+hlDWEt1eM1SDPZbqGjeSsVszoaXGatRrWjWL+AO88hPgt/j9ltxYLm2qjwFTk48eBVZgaGT3xD22gj3eMDjz5rblwVRMHHxJcphuGruaLaj5Kyw1YPsbHfz5j7Kl6wbp5pwqZXWSwyGY3BFjpHrgtp0Y2r+JomlUIL2C17lv3CylHGB4AfruP0PEI3YzuortqN0HvNAmx1iNREooypgZI8kXWFrOwtb9pWmq1qZaC8B1N1gSAQ0k2Bn8p3H+EPtfZoqNkd4Krti4vITTfdptB0vaO5MrToRewDpFsp2HeMRRq1G0xaqzMSwDc5o3bgY4hOo7bc5uYMMReNe8s377WV5i6Bab9qm+QJk66tO6IWW2aMuKxNI6WLe4jsqnpkRY1sQyrTIBBDptz1PMd3o8y2xVP4otdq0gcJAFj4rc1cK4OJpmDwPuuvoRu71S7d2S3Eta5tqgMaX3SD4/whe0HCXFnOdpVs1cu3Cw7gnYzEAmmeB+YRO1tiPBBIgRIIMz3Qhq1CWxHC40uNVPQ0vbrzJcdVDqRaO/yVM0wFZVA+mwB4MOHZIGsahCnZNQ6CM26DZFFInjTjuLPKdMkBwFk1u1H0+zlBG7WVcYPo/iCIDYEDWUUei9Qxnc23KSqqKDl1EsiqS/VFTS2yYksieafR2yXOyim49x+at2bDpM945u82R2Epsb7rAB3KVH0Mecr7kOGbmHA8JuiMM5zHdrRWDNklzgXhxcfdpMHaA4uj3fH6qR2GkltRpYd0n6xYrGSN4ZL0xww0w+m6EfgtsFpLaokcVWsoPpG1wrA7RY9gBblI3oUjVs8r4RpMs3plPaD6ZifBVbdpVmudNMRuh19SJ7rD0VNjqoxLQ3qiKgjJUa6C3TNJAh3d81pxM+XmaMbUp1mZarQ4c9R3HcqraHROm+9N0A6HhyKpKmKrYeG1mEzMOgCeGhMqOr0gqCeqbfdMkeQjmpGL8ypONaCXVauDdkqtIB910WP88lOyi/EjO2+VwbM6zfyFvij6fSEvpClXw3WsdeM0OZBglpymDy3jxCWEqGk1rGUHMa7M4Fzw4Bs2MZWm99Z3eEca2iKd6fc/9k="/>
          <p:cNvSpPr>
            <a:spLocks noChangeAspect="1" noChangeArrowheads="1"/>
          </p:cNvSpPr>
          <p:nvPr/>
        </p:nvSpPr>
        <p:spPr bwMode="auto">
          <a:xfrm>
            <a:off x="155575" y="-1020763"/>
            <a:ext cx="21336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AutoShape 6" descr="data:image/jpeg;base64,/9j/4AAQSkZJRgABAQAAAQABAAD/2wCEAAkGBhMSERQUEhQWFBUWGBgYFxgXGBccGRcdFxgXFxQYFxgXHCYeGBokHBQVHy8gIycpLCwsFx4xNTAqNSYrLCkBCQoKDgwOGg8PGiwkHyQsKSwpLCksKSwsLCwsLCwsLCwtKSksLCwpLCwpLCwsLCwsLCwsLCwpLCksLCwsKSwsLP/AABEIAOAA4AMBIgACEQEDEQH/xAAcAAABBQEBAQAAAAAAAAAAAAAEAAIDBQYHAQj/xABBEAABAwIDBAcGBQMCBQUAAAABAAIRAyEEEjEFQVFhBhMicYGR8AcyobHB0RRCUmLhI3KCwvEVJDOSshZTY6Li/8QAGwEAAgMBAQEAAAAAAAAAAAAAAgQAAQMGBQf/xAAvEQACAgIBAgMGBgMBAAAAAAAAAQIRAyESBDETQVEFMmFxsfAiI4Gh0eEkYpEU/9oADAMBAAIRAxEAPwDqcJQkknRQSSSShBJlQgC5hPWf6Y47qqOaYve5kj9u7Nvg8CqbpWaY4c5KPqc96WbUDariahqgyA478ogSCALSFg61d1R0Bo7t/wBlcdI8e14B6xz3GRfhJiZVFg2do8rn4wkm7PUySeokTsPciQBe+vyUJeQMvrwRFOmHOgu1Ph4plfDxMOBVCz0rR6xzYESOP8L1tWo6WtvIjTd90IwSYGqeGuYby0/FQtNkrewRImNQd/FPxOMGazY8uHchnYsmZMzxTX30CsrlqkSVMSTHL1dTmvABEyQOVx3IVsNvvUtI5iMxjn8lCKTR71ziIHGbKzDaj2ZTBjutE68zKruocASCDFjGqnwIeSd2t+cb1RrC3p3sJ2awsqsztJLXB2WYLgCCIX0F0crVn0g+szI46N3gaiea4RsvappEVA0Go2chqNls/fWF0joT7Q34iqKdYAl1mhgPZgXzcufNbYZJPfmZZsdx/Cu2/idFUjG2ULXKdpTLEEKEoXqSEI8hLKvUlCHmVLKvUlCEeVLKpEldlUR5UoUiSlkoihc69o22aYADXUnubIc2+Zk6coIv5LpRXLvabs1lNoZTzDP2oLBliSDFTVsZjLTMyIWWVviM9Lqd+fkcqx2IzuJIvO5OwFJjTNQmP0gxPefoiqGEInKATe97CwnuQWNwwaYzZiPVuSTvyHuMl+Y1Z5WLYJpiPG4QRdOqfmO5etoEouwvOfJ6RHTq5dLJriXHirIbJMSo6mBLToq5IGpdmV7WSYRP492TJaBbQJBkO4LzE4beNEVl00rQMLm6JpVGi+WfHmhinNrQCOKsGLonr4gv0EBLDVrwdd6hp4stBG46qbD4d1V0MF953eKoLluyxZTzkskAyLkiO8ldN9nVOtSYS+i11I9kPphucGZJO8t+SxmyuiDRBqGZ8B9ytlsrBim0BhLBNg0kb9YnkpCajKw5vlBqjotFiNaFhqe1azI7buQJBk+KtKHStzSBUaDxixH03Jp54SEVhlE00JQhcBtSnWEsN94Oo8EWiBPIXsJJKyChKEklCCSSSUIJJJJQgllem+ArVaeWlTD5Ee6CQZsc2YFsd0cVqkyrmg5YndMx4whkuSoPHNwkpI4ZivZ/jacuNJ0lrrNhwtrJGmhMLGYiic4G8kc9V9C7X6O4jE2fieqbBBFFrgXA6tdLoIA0Nje8rG7f6HUKTxTw9N/V4b+rWcC1zs9TL1Ul3aLQKbp3AHjKVlBrYz4vJcWc9GzIAsiMJs8TorjG4eHnvKiYIScpjUMaCWYUZUFjNnB3gjmVkx75VKQUomfxuy941CHpUTkLSD4rQ1qMpvUI+YKjXYx2Lw2VCPC0u2cFaQqClhy9waPFbwlaFZxpjsDgTUdG7eVtdl4RjAABbfx+Crtn4KGxMablrtlYMACDb6d/HkglL0CjH1JsDSJvcWI+HHlCtGOAtNhoNeUwvaNIQTAMWjjxFlKaQvmPgSN3L4BCGNHd3c+/SPD4KKqQ2NPXLQ+ambuGvDn5crR3pPZNzy3z5cNfBU2XQNRrvY4OBgi9pkRb0Fu9jbVFenOjh7w+R7isO9uscN+/le+5HdHMaadZs2Duyec2nzC2w5KdMyzY7Vm6SSST4kJJJJQgkkklCCSSSUIJJJJQgJicI59hUewX92AZ3XI05IKt0dpDDVKLW++yHGYc8xYvcLkk71cIfHY5lFhfUcGtGpP04lC0u7CjbaSOQbbAzTaSBMGRMdqD3yqdysOlePo1qz6uGe4zGfMIGbjG4WVAMfxXkzhT0etCTWpKg7rY1KGO1CTFNs8zYKDFjM2ECyvlMGykUVkkXzHPA7TwO4T81C7GXgOJ8ELX2m3INAeV3H7IzYGz8wzubfhwRNUrYEXbpDMY61wq3ZmDiXHfJH0Vttt0W3mykwOAkBUpUgpQtjcID5ety0uzam4QdLfI+arGYXKTKs8CSTa/f9+CHnsvw9F117SI7UCIaSOF4tG9eZwSDINuJA58Z3b15h8OTu0Tn7ONu+dde/u+qPkA4E7KVpIvy+KjqN+V4tyUzG5Rcyoazm8EDkGog1TW/wA0McRDgdIv3kFeVaoJ396BNcl0+XndXF7Bl2OqbP2tTrCWOk7xvRi5Ps7HvpvzNMEHx9fNdI2NtUV2T+Ye8Pr3L0MWbnp9wuv9mvpkpx3F/sWCSSSYPIEkkkoQSSSShBJJJKEIMZi20mOe8w1okri3TrpVUxLiJhg0aDpz7+a2XtQ2yWtbRbv7Tv8ASPgVx/FViTf1H8pDPkuXFHQ9D0yx4vFl3l2+C/sn2ZVIp1yG5vcB7pcbf9qr6pe6wbHzRuxsWGPc12jwPMafMozFVg3RYudC2XE3JtsM2Xs8lgzawoNpbAGqvdlCQ0mxIEhHYylQuXmRCx5NMLw00YrBbDGaSVqMM4MbaBZZeo8h7iyzZt3Ihm1iRBKkuTdlw4xVEO1cTNQd4V3suuAFj8dX7U8CrvBViFclUSoyuTNG6sERhK4GipRUU9OrCwGaRrMHtQCxRx2gDosczFomljjxVqTAcUaOtigUBinyI9dyEZi+Kla8QruwWqISLePdpzQeKfAnvUtevHrTcg203VX5ZytiXPIs1o481rHWzPipNIHo1iTPj4Fafo3to0qgJNtDzB9SsvWa2mey8PbGZjgIncQQicLiL8vvcfFDGTi7R2M4Qz4uL2mjtTHggEXBuE5UHQ7aPWUcp1Z8jp9Vfr2YS5RTR876jC8GWWN+TPAUpTQvQUYuOSXkpSoWepJoevZUIcd6eY3PiqvI5R4W+iwWJZwV/wBI8Rmq1Dxc4+ZJWfqZvXNeNKVybO6lBRxxhXZJAVQr0486Hz+6meJ1QVajHcVoqfc8jqMbStGh2dttwAm8KHF7RNR8kmOao6VXLGv8LVbIxuHZTOemHPGUscDMwb5g6wVOCTsSjKUlQ6hWDm5GskneTA0lZ+qCXcvXwWi2vt0VC4MbkpuykttJLRFo0lUTwTdWtAzQPXNlbUcQ5sZm24hUeKerejiQBBMWHyUktA43tltSxjSrKm9hiVlDixm7N1cuBLJS8oUOQnaDOsaDGYI/Bmn+oFZBhDnwRKuqDGgaeSjikRScjTtwvBT/AIKyrNjY4TAn5wrXE4qGlZ9tB9ypqYe5BNtT4aoHHbRa9jqTGkAtJzcTMCR5IxrydBJJFuI3qtxLGUBac7rXO/6AfNE2XjhbpeYPTYBA3M7I7uPmjqB0Hh9Wqtw7tCf7T9D64qwojj3H/SVDrcUVGKSNr0Ix2WsBueI8dQugLkezMSWPa7eDPiDf4/NdXoVg9jXDRwB816fSSuNHI+3sHHLHKvNV+q/r6EgC9ULXp8p2jnbHqOpUgXXpcgcZLxEwrjG2VJ0h2zahdLtxNkcUHh+y0AblKayKW2DHSOAbU989/wBSq14+XyKstojtu7/qEE9vyK529n0uUbBKtP5oSszcrKo1C4imjixLNi0ypA1CdTqEd3q/cvMQIPMLymC4hrQSSQABckmwAA3ppbRzGRcJNegdRrDiii4OgNueAuT3AarqfRH2LYfqmPxeepUIlzM0MaeHZuY0N1usP0ew+GZFCjTpgfpAB8XRJ8SpwM/EPnCp0Txbu0aLmtOmeGz4OMq4/wCGDI0OEOAg941W/wCl1NtUgBxaQbcB4rH7WwD6LRJzFwJBQZbfYPA1ewDZOzA6pbQWJ58AtKNi5W2udw4rL7NxxpsmJE371b0elFwG3PNLTUrHMbjRUbR2fFQ5ew4bt3gpcDs6vVdBJI4Tb4C6s8dQNQF7oDjf7LzYu0cveo5yoixxbLnBYQsABEeCW1H5Qnt2jm1VlsnYP4urmf8A9Gn7w/WdQ3u3n+UONOTLyyUIlRs3A9cyl1YJqvqEMj9EDNPKRKv/AGn9E6dPAUqjWta+k5rS7e4Pscx1Pag+a2uxNihjs7mBpjKwNFmt+5+iqPah0UxWPpUWYZzA1hc97XOjMYHVwY3dvXiE94aoTw5mskW3qzi+GfpOhsR68vJWNF/iR8R69XVXRYQS1wIMlrhvBFiO+3mEbSqaHeNfXkUi9M7zC7jZb4arp4ePA/Q+C3fR/bwZhak3NJrngaEgCSPXFc4p1I8PkdVZ4OvZzSTDmlro4EZXeN58UxgycJWLe0ej/wDVhcPPuvmdeaxOhR9aveuC9mmfNxzgovw6f1oS6wKbRNEBbCjruhrjwBPkFI43KE2tUy0Kp4Md/wCJCJulZeOPKaj6s4jjBc+t4QxZ/qReJFz63hQEfVc4z6hQO9vLcoajOXBFuHyUT2njuVJmc4Wh2wOhlTHVSM3V0mXqVToAdGgb3HcFtaOEwWAqMqUMIahbYVHufmO4uBmAeYFkb0EptdgHMBBqmuYA1IytAJHiUbi6VM1CHuYcm4xYjXSya5tJUcf1ELzS+ZZ9H+lmGe+3W03X7DyCJPB1pHeidqbSqVyW0nBrR78zmbPFu8cxKoqFalUJ9126/wBOCbgcBVw+No1qZLqROWo03ytdYkGbga+Ckcj7MXni1ZJjqJpj+jRfUd/7lSwH9rSqPaWzIY41SXVDGadxIkAcInxXVcdgGSKhIy63I+HFUuO6M0cQOw8gzmPG9t63aXYW33OH4zZtRgLmyJMgj5FF4XH0QCXU6rHwf+nkLZ/L7xmFuukfQio1ssdmA3Rf+Vh6+GLD2m5TzmFjLQ3jkpd3sficc+o2GBzQd7yCbawBZBYPskgnfMo2hQfUIbTBc48PvuTdrdHXMPbqbrhvykoEuQc5qGybA4s1atOhS7VV5DWgbuJdwAF/Bd26O7NbSp9W0WZAP7jALnHmTHkuc+xXo8xrq+Ic2IimwnW4zPN+WQeJXUHVgwHLvJ81vCCiK5Mjydywkb14+PgqX8Yah6tt3RJJ0YOLvoN6JwmKGYNkui2Y71pZnRyn2qbKp0sU11NuV1Vhe+NC4H3o3ExfuWQpuk23hbn2y1P+YoAXPVnyzH14LnrK8QG+PikMq/Gzt/Zk/wDHhf3ssaZ08QfXgi6FTTmPlY+uSq6L9O/7oyg75keazTPWTs7llSyIHCbXaSGvgE+6dzvseSsIXQRmpK0fKJQcXTG5EsifCUIrBoGOqq+lNTLhKx/bHmQFaHVUXTZ3/J1O9v8A5BVldQfyZv0S5dTjX+y+pyet68wofuU+oVETfxK55n0xDZ07lHOnipHNAAkwhKuOpjndRKwJyUfedGg2DSrhhrUTlDezmJgSQLczF092xqYM1cS8uOuSAPjJQmwHvxNOpQpuyU2TVcTMC2VsxxNvPgo6eyXRNbEZeTACfMrWqRyvUv8ANlT/AOF7hOjYsaWKe3k8A/KFfbOwtdnvVGP4ZZnxBWcwmyWH3MU//INP0CNZhqrPcqhx5W+CzfczNLXrPkGcvIaHwR2DxxpkO4LMUNoVM39VviFb0MQ1w1Vp7sCUdUdAbRZVaHDRwlV+I6K03GSBPGE3otScaTjMDNDP9XhKuDWy+/bnuKfi+Ss82S4uikb0RZBhwbOuUBD1ug2HJkkk/ugrTkcFFUo5uRRUgSj2JgG4cvoAg5v6jYsJENcP/E+arulW0zRo9m7i9wHeYj5q9xdFrXMfnaMhM8wRBFt/2VVVwra2KaSZYHdcBwIgAH/MA+CphIN2dgBRpU6bjL3R1rt7nkSZPAXAVqMC2LWPFQYnEU2NzPc0XBuQO7VYvpb00aGluGq5nG1jZvOVTkorZvh6bJnlxgv4Mh7TdrMftBwaS/I0UyBeCDJA8SVky+o0diibbzF/ii3AtmADJknXvJO8p1N4IkW4SeKQlK3Z3GDp3ixrGpVS8v7A6ONqgnPTy6evkrWlUDri1wYQVSoW6G288fNSYWqHXHZ5cfshGIXHTd/M6A3HZjkeLm4jfwg8eCt9jdISD1dQzAsd5H35LMtIcA06G7HcOR9c0xtUnUw9hueB3HuPrVMQyyg7Rw88UZqmdOp1Q4SDIT1iMBtkgAgxuPIjUI4bdrvjqmsdcAgugtnv1B3Fejj6iEu+jzMnTzhtbL86qj6atnBVuQB8nBXcEa2O9V3SOjnwtdv/AMbj5CfomciuDXwM+llwzwl6SX1OKvd68QmVquXS5k+Hq6Rf/CYG/mNgYMlc8z6WpehCcOTd7lA/EU2rzFY+nzdfuQT8V+ml4wSjjFvuefm6iEPda/ds6F0E2azE4TEsa7q3lzD2dXNa0wCN4k+apMVgGioWmu7KDrlaCUB0J6S1MNius1DmlpadDvHxCZiNqOa97okOnu42WrhaOezZfzHJ9n+hb4TD4YGDWrB3Hsx8lafgw2CzEyP3NAPmFiKNd77mB3BWODwtRxytLnH9oLvgEDxMzWePxNvQBA9+fqpMLXLqjWNEueQ0RxP03rPVOh20QAaeV07i7KR3h33R+yKWJ2fVFauzM6C1h1YCdbibxa8IOFPYzjTyvjDv8aX1O27PYKdNrBo0ATxO8/XxU9eqzKc+XL+6I+K4xtPpxiaogvyNn8vZ+N3FUVTFucZJc6d9/m66YedLshrH7ByS3kml8t/wdE2p0rxGAxLp6vEYV7uw2k5pqUhAkG97zr4HcrTH+0jDtZLCXPiwykCeZJC5Ca3MfFx8l5nP7vg1ZvPLyHcfsLCvek3+xpdp9Jmvr9bSY6nI7bM5cxxO8CAGnuUGK6X1nNLA7IDY5JzEDdIkws6543lv/wBnHySNU/u+DQs3kk/Mfx9B02PcYLX6/UnqP33HiB8SoxW/y5AW8zqoTUj9IPi5yRqT+o/AfRAPWSveDqRPMk+TYUTqZmRM8TbyCZny/pYPM+vNOzzxd32H0BVFN2el2YfqI8vXmgXNLXcT8B65o0v4mP2t9fZePaCL2G4DU+uSsznHkjYYigaJIAlhix/I78p/tn7IP8e4Q54AdPV1IFrzBgcCPktUKDKrSRebR9Cs1t/ZbgQxgLnGBA94n8tt5jL4grSjirPKGKIdb83ZP9zdPMSFbYYPkPDXRo7snQ6LV9BOhpwzTVrtHXPiG69WO/8AWd5GnmtlK3ji1swnnV0kYLZ3SGSGVTcCzuI/dxI0nuVxZwIsQRB7jr81a7S2JRrj+owE7nCzh3OF1itqbJxOBmowmrTbfNy/TUaNP7hpy0TmPM4LjLaE544zfKOmclx9A0qz6bvyPLT/AImEPih1h1tv5K46ZYulWxHXUTaq0OcN7Xjsuaedh5qlo1L8/nyK82a4ydHb9Nl8XHFy81sfSwbRoBPzXtSj3/b7pzXcNN7d47vsjNnbNqVz/TGZu9xsG97vRWe2Ny8OEd6RRPoua9rhBAM/NE4To5i67op0zlOjndlvmdfBb7YXRxlOpchzgJLo04Bo3aa623LSNqxppxKYi2ls5XrJYsk3wv5/0ZjZXs1Y1reueXGLhthzubn4LZ7L2TSoty02hg5b+86nxQ348fymv2lEX13rOU7MIwouIAQu0sI2pTcx4lrhBCEp7cpj3igsd0so/ldKByQai7MBiaJp1HU3RmaYm5JH5SO9ROYTuJ/uMDy/hEdJ9oh1RtVmuh5jmh6VdrgHC88ifnZD8Tqui6lZocZP8S7/AMjOsO4+DR9f9kx3MD/Iz8FO988fEgfJCvc0b2j4n4qhyWj3r/3H/Ef7prnTuJ/uP0UT6v8AcfCFE5/7fMq6MZZPv7sJFaLS0cgPXyXhq/3H4D6ITr4/MB3evolnP7j8Psroz8b7+/4Cw+NwHMmfXmvOuneXd2nw+6EnkB3mfuvev5k93oqUTxfv7oL6yODRy9R809r/AAG8nVV5rxwHxPrxTfxP+5+gV8QfHSOm4euafbYZZv5cit70TxLKgdUAGawnfFzHmfGAuePwrqXap3adR/Cs+jm1OoqB7fcdaozhO8d38I8cuLOSyR5R0dTDkg+5CD/FiAZsdE+tWyvadzrJyzz6CZSleSmF0GFZDmXT72XhxdiMGIdq+iNHcTT4O/boYtfXlD2kajw9aH6r6g6ybH7LmfT/AKF069UVKD2MquMVATDXg/nsLO4jfrxnDJC9o9n2f1ih+XPt5Mz+F6LYRjGPq4hzyQHQ0BrYInKTcu+CIq7apHLSoBxM9lrfWnElRUvZw5o/rYsNHCnv8XaH/FHMbh8M3qqEQdSbkkfqcbn5COax4+oefPyffl9A7CM6sR4k/qPrRKrXJVX+NOp03c1N+IlDJisYj3VDxQ1fFkCNSnQdU+iA5yyZqUW0X5QXPmNVmK+32T2ZPcFedL9qB56imLD3z9FXbE2KKjw0WAu4xoPutI0lsYj08pxc26RTYrahdaD5KbZGM7DgZ1tBjdvXRf8A0lhi2Mg79/nqhHezrDm5qVAOAI+oWlxaoxwZPByeJb8zE1McODfG6Z/xQ8fIALa1PZjRPu1qg7w0/QIR3swv2a/mz/8ASlRG31829GT/AB08T3u+yTKmYwACToAC4+AXRdl+zjDsjrM1U/us3/tH1JWq2dsmjR/6VNjP7WgfHUqaAl1r+ZzLAdBsdVbmbTyDdnhpPcCfohcd0UxlIw/D1TzaMw82LuWHxDTYnKq7E7Z6mrkrGAR2SNHSbQrajHZlHrcsn2+pwauxzDDmFp4OBnyIUTsR60X0H+NoPhr4MzAMGRvWc6R+zjDV6TvwnU0arjOZwdHMCDDZ4gKR4vzDfVyS3E44aqHq4wDS/rirfb/QrGYJuavSOSY6xpDmSdJI08YWaebpiOOJ52Xr8j0lR2GnjnU/euEa2HHNT14bivX02uBi7d/Efcc1W1MG+mczD2dYSJsbzYu0BWoFhN22E6gbp5gqy2ZjTWpPouMVWe7PEe6e5Yno5tX+sHTBJh43OHHvGs8lpNr4d1GoK1PUa8wmIS0KZY0zV7NxXWUw6IOhB1BFiDzBVT0t2/8AhaRcBLgJ104d/cicDjG1WmpTMZhDwNQdMw5/YFZ7pA+iS3D4zOZ9yoXQHjQSWiAZ3HetZPWjKNXsylX2iVag1Mnd/Cjp4LHViXNo1CD+oZYvuzQVrdi9HaOGc7I0OzWDiLjx114K7pVDB3gaEXBHfruWSje2zd5ktRRynbOIqUGB2IORpJbOtxuMaHvVMMcHtcWGeBC6T0q2WysxzXiadUQ79rvyPEbxbyC5bszZr6HWUanvCoQOYAEHxQuCjsOGVz0yUbSdmbm0nVX2HxbS5rWGT9Vl9puDHtbvIlNGKNNzHAwTpzQuNhqVGz2mSI470BtLa4w9GG3qusB9TyCDZtzKM9QkgX/gcyspjdoGtVdUdHaNhJ7I3AIFGxnFFSYSw6l0ybk8SdSTotV0eIayZu6/hu9c1imVo4q4weMOURpAVuLHerzLhGC7G9oYoKxbTD26rB09quCtqO25ZBMHcg7Hm9y96wtHcpaGO7lnqW2naE5hz1RVHHtN4POFdlUaTD428FEOxMaKiwuJpv8AdkFWBeWjc4b0SYLQzaWM3kH6KKptem8Na+mHAX7QBHkUThtrU3SHRHrVS1cG1zTkbeLARdFTvTKtLuiSkMHXgvota4CBUpdhw8rFQ1dh1Gn+lWFVm4O7LxyMWd4LJVNsmnULX0303DUEHzHEKzp9JmltnXVOn7yLXKPusqenOLxb8O+hlDWEt1eM1SDPZbqGjeSsVszoaXGatRrWjWL+AO88hPgt/j9ltxYLm2qjwFTk48eBVZgaGT3xD22gj3eMDjz5rblwVRMHHxJcphuGruaLaj5Kyw1YPsbHfz5j7Kl6wbp5pwqZXWSwyGY3BFjpHrgtp0Y2r+JomlUIL2C17lv3CylHGB4AfruP0PEI3YzuortqN0HvNAmx1iNREooypgZI8kXWFrOwtb9pWmq1qZaC8B1N1gSAQ0k2Bn8p3H+EPtfZoqNkd4Krti4vITTfdptB0vaO5MrToRewDpFsp2HeMRRq1G0xaqzMSwDc5o3bgY4hOo7bc5uYMMReNe8s377WV5i6Bab9qm+QJk66tO6IWW2aMuKxNI6WLe4jsqnpkRY1sQyrTIBBDptz1PMd3o8y2xVP4otdq0gcJAFj4rc1cK4OJpmDwPuuvoRu71S7d2S3Eta5tqgMaX3SD4/whe0HCXFnOdpVs1cu3Cw7gnYzEAmmeB+YRO1tiPBBIgRIIMz3Qhq1CWxHC40uNVPQ0vbrzJcdVDqRaO/yVM0wFZVA+mwB4MOHZIGsahCnZNQ6CM26DZFFInjTjuLPKdMkBwFk1u1H0+zlBG7WVcYPo/iCIDYEDWUUei9Qxnc23KSqqKDl1EsiqS/VFTS2yYksieafR2yXOyim49x+at2bDpM945u82R2Epsb7rAB3KVH0Mecr7kOGbmHA8JuiMM5zHdrRWDNklzgXhxcfdpMHaA4uj3fH6qR2GkltRpYd0n6xYrGSN4ZL0xww0w+m6EfgtsFpLaokcVWsoPpG1wrA7RY9gBblI3oUjVs8r4RpMs3plPaD6ZifBVbdpVmudNMRuh19SJ7rD0VNjqoxLQ3qiKgjJUa6C3TNJAh3d81pxM+XmaMbUp1mZarQ4c9R3HcqraHROm+9N0A6HhyKpKmKrYeG1mEzMOgCeGhMqOr0gqCeqbfdMkeQjmpGL8ypONaCXVauDdkqtIB910WP88lOyi/EjO2+VwbM6zfyFvij6fSEvpClXw3WsdeM0OZBglpymDy3jxCWEqGk1rGUHMa7M4Fzw4Bs2MZWm99Z3eEca2iKd6fc/9k="/>
          <p:cNvSpPr>
            <a:spLocks noChangeAspect="1" noChangeArrowheads="1"/>
          </p:cNvSpPr>
          <p:nvPr/>
        </p:nvSpPr>
        <p:spPr bwMode="auto">
          <a:xfrm>
            <a:off x="307975" y="-868363"/>
            <a:ext cx="21336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6243" y="4121993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47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3200" dirty="0" smtClean="0">
                <a:latin typeface="Calibri" pitchFamily="34" charset="0"/>
                <a:cs typeface="Calibri" pitchFamily="34" charset="0"/>
              </a:rPr>
              <a:t>Bebeklerde bu davranışlar bebek anneye bağımlı olduğu için neredeyse her zaman görülür</a:t>
            </a:r>
          </a:p>
          <a:p>
            <a:endParaRPr lang="tr-TR" sz="3200" dirty="0">
              <a:latin typeface="Calibri" pitchFamily="34" charset="0"/>
              <a:cs typeface="Calibri" pitchFamily="34" charset="0"/>
            </a:endParaRPr>
          </a:p>
          <a:p>
            <a:r>
              <a:rPr lang="tr-TR" sz="3200" dirty="0" smtClean="0">
                <a:latin typeface="Calibri" pitchFamily="34" charset="0"/>
                <a:cs typeface="Calibri" pitchFamily="34" charset="0"/>
              </a:rPr>
              <a:t>Yaş büyüdükçe bu davranışlar daha çok çocuk kendini kaygılı, korkulu hissettiğinde gözlemlenir.</a:t>
            </a:r>
            <a:endParaRPr lang="tr-TR" sz="32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Bağlanma Davranışı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25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smtClean="0"/>
              <a:t>Bağlanmanın İçsel Çalışma Modelleri</a:t>
            </a:r>
            <a:endParaRPr lang="en-US" sz="4000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685800" y="2895600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4000" dirty="0" err="1" smtClean="0"/>
              <a:t>Still</a:t>
            </a:r>
            <a:r>
              <a:rPr lang="tr-TR" sz="4000" dirty="0" smtClean="0"/>
              <a:t> </a:t>
            </a:r>
            <a:r>
              <a:rPr lang="tr-TR" sz="4000" dirty="0" err="1" smtClean="0"/>
              <a:t>Face</a:t>
            </a:r>
            <a:r>
              <a:rPr lang="tr-TR" sz="4000" dirty="0" smtClean="0"/>
              <a:t> Deneyi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4686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smtClean="0"/>
              <a:t>Bağlanmanın İçsel Çalışma Modelleri</a:t>
            </a:r>
            <a:endParaRPr lang="en-US" sz="4000" dirty="0"/>
          </a:p>
        </p:txBody>
      </p:sp>
      <p:pic>
        <p:nvPicPr>
          <p:cNvPr id="1028" name="Picture 4" descr="http://www.photoshopmagazin.com/forum/uploads/pm0803/20080530_184104_cin_ay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90" y="2743200"/>
            <a:ext cx="2824163" cy="282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photoshopmagazin.com/forum/uploads/pm0803/20080530_183933_cin_al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878" y="33528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3741363" y="4155281"/>
            <a:ext cx="1219200" cy="2286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Right Arrow 8"/>
          <p:cNvSpPr/>
          <p:nvPr/>
        </p:nvSpPr>
        <p:spPr>
          <a:xfrm rot="10800000">
            <a:off x="4587018" y="4362450"/>
            <a:ext cx="12192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133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590800"/>
            <a:ext cx="7772400" cy="4191000"/>
          </a:xfrm>
        </p:spPr>
        <p:txBody>
          <a:bodyPr>
            <a:normAutofit/>
          </a:bodyPr>
          <a:lstStyle/>
          <a:p>
            <a:pPr lvl="0"/>
            <a:endParaRPr lang="tr-TR" altLang="ko-KR" dirty="0" smtClean="0">
              <a:solidFill>
                <a:srgbClr val="000000"/>
              </a:solidFill>
              <a:latin typeface="Calibri" charset="0"/>
            </a:endParaRPr>
          </a:p>
          <a:p>
            <a:r>
              <a:rPr lang="tr-TR" altLang="ko-KR" b="1" dirty="0">
                <a:solidFill>
                  <a:srgbClr val="FF0000"/>
                </a:solidFill>
                <a:latin typeface="Calibri" charset="0"/>
              </a:rPr>
              <a:t>«</a:t>
            </a:r>
            <a:r>
              <a:rPr lang="en-US" altLang="ko-KR" b="1" dirty="0" err="1">
                <a:solidFill>
                  <a:srgbClr val="FF0000"/>
                </a:solidFill>
                <a:latin typeface="Calibri" charset="0"/>
              </a:rPr>
              <a:t>güvenirlik</a:t>
            </a:r>
            <a:r>
              <a:rPr lang="tr-TR" altLang="ko-KR" b="1" dirty="0" smtClean="0">
                <a:solidFill>
                  <a:srgbClr val="FF0000"/>
                </a:solidFill>
                <a:latin typeface="Calibri" charset="0"/>
              </a:rPr>
              <a:t>»             </a:t>
            </a:r>
            <a:r>
              <a:rPr lang="en-US" altLang="ko-KR" b="1" dirty="0" smtClean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tr-TR" altLang="ko-KR" b="1" dirty="0">
                <a:solidFill>
                  <a:srgbClr val="FF0000"/>
                </a:solidFill>
                <a:latin typeface="Calibri" charset="0"/>
              </a:rPr>
              <a:t>«</a:t>
            </a:r>
            <a:r>
              <a:rPr lang="en-US" altLang="ko-KR" b="1" dirty="0" err="1">
                <a:solidFill>
                  <a:srgbClr val="FF0000"/>
                </a:solidFill>
                <a:latin typeface="Calibri" charset="0"/>
              </a:rPr>
              <a:t>ulaşılabilirlik</a:t>
            </a:r>
            <a:r>
              <a:rPr lang="tr-TR" altLang="ko-KR" b="1" dirty="0" smtClean="0">
                <a:solidFill>
                  <a:srgbClr val="FF0000"/>
                </a:solidFill>
                <a:latin typeface="Calibri" charset="0"/>
              </a:rPr>
              <a:t>»                   «tutarlılık»</a:t>
            </a:r>
          </a:p>
          <a:p>
            <a:pPr marL="0" lvl="0" indent="0" algn="ctr">
              <a:buNone/>
            </a:pPr>
            <a:endParaRPr lang="tr-TR" altLang="ko-KR" b="1" dirty="0">
              <a:solidFill>
                <a:srgbClr val="FF0000"/>
              </a:solidFill>
              <a:latin typeface="Calibri" charset="0"/>
            </a:endParaRPr>
          </a:p>
          <a:p>
            <a:pPr marL="0" lvl="0" indent="0" algn="ctr">
              <a:buNone/>
            </a:pPr>
            <a:endParaRPr lang="tr-TR" altLang="ko-KR" b="1" dirty="0" smtClean="0">
              <a:solidFill>
                <a:srgbClr val="FF0000"/>
              </a:solidFill>
              <a:latin typeface="Calibri" charset="0"/>
            </a:endParaRPr>
          </a:p>
          <a:p>
            <a:pPr marL="0" lvl="0" indent="0" algn="ctr">
              <a:buNone/>
            </a:pPr>
            <a:endParaRPr lang="tr-TR" altLang="ko-KR" b="1" dirty="0" smtClean="0">
              <a:solidFill>
                <a:srgbClr val="FF0000"/>
              </a:solidFill>
              <a:latin typeface="Calibri" charset="0"/>
            </a:endParaRPr>
          </a:p>
          <a:p>
            <a:pPr marL="0" lvl="0" indent="0" algn="ctr">
              <a:buNone/>
            </a:pPr>
            <a:r>
              <a:rPr lang="tr-TR" altLang="ko-KR" b="1" dirty="0" smtClean="0">
                <a:solidFill>
                  <a:srgbClr val="FF0000"/>
                </a:solidFill>
                <a:latin typeface="Calibri" charset="0"/>
              </a:rPr>
              <a:t>«</a:t>
            </a:r>
            <a:r>
              <a:rPr lang="en-US" altLang="ko-KR" b="1" i="1" dirty="0" err="1">
                <a:solidFill>
                  <a:srgbClr val="FF0000"/>
                </a:solidFill>
                <a:latin typeface="Calibri" charset="0"/>
              </a:rPr>
              <a:t>eşzamanlıl</a:t>
            </a:r>
            <a:r>
              <a:rPr lang="tr-TR" altLang="ko-KR" b="1" i="1" dirty="0" err="1">
                <a:solidFill>
                  <a:srgbClr val="FF0000"/>
                </a:solidFill>
                <a:latin typeface="Calibri" charset="0"/>
              </a:rPr>
              <a:t>ığı</a:t>
            </a:r>
            <a:r>
              <a:rPr lang="en-US" altLang="ko-KR" b="1" i="1" dirty="0">
                <a:solidFill>
                  <a:srgbClr val="FF0000"/>
                </a:solidFill>
                <a:latin typeface="Calibri" charset="0"/>
              </a:rPr>
              <a:t>n</a:t>
            </a:r>
            <a:r>
              <a:rPr lang="tr-TR" altLang="ko-KR" b="1" i="1" dirty="0">
                <a:solidFill>
                  <a:srgbClr val="FF0000"/>
                </a:solidFill>
                <a:latin typeface="Calibri" charset="0"/>
              </a:rPr>
              <a:t>»</a:t>
            </a:r>
            <a:r>
              <a:rPr lang="en-US" altLang="ko-KR" b="1" i="1" dirty="0">
                <a:solidFill>
                  <a:srgbClr val="FF0000"/>
                </a:solidFill>
                <a:latin typeface="Calibri" charset="0"/>
              </a:rPr>
              <a:t> </a:t>
            </a:r>
            <a:endParaRPr lang="tr-TR" altLang="ko-KR" b="1" i="1" dirty="0" smtClean="0">
              <a:solidFill>
                <a:srgbClr val="FF0000"/>
              </a:solidFill>
              <a:latin typeface="Calibri" charset="0"/>
            </a:endParaRPr>
          </a:p>
          <a:p>
            <a:pPr marL="0" lvl="0" indent="0">
              <a:buNone/>
            </a:pPr>
            <a:endParaRPr lang="tr-TR" i="1" dirty="0">
              <a:solidFill>
                <a:srgbClr val="FF0000"/>
              </a:solidFill>
              <a:latin typeface="Calibri" charset="0"/>
              <a:cs typeface="Calibri" pitchFamily="34" charset="0"/>
            </a:endParaRPr>
          </a:p>
          <a:p>
            <a:pPr marL="0" lvl="0" indent="0">
              <a:buNone/>
            </a:pPr>
            <a:endParaRPr lang="tr-TR" i="1" dirty="0" smtClean="0">
              <a:solidFill>
                <a:srgbClr val="FF0000"/>
              </a:solidFill>
              <a:latin typeface="Calibri" charset="0"/>
              <a:cs typeface="Calibri" pitchFamily="34" charset="0"/>
            </a:endParaRPr>
          </a:p>
          <a:p>
            <a:pPr marL="0" indent="0">
              <a:buNone/>
            </a:pPr>
            <a:endParaRPr lang="tr-TR" dirty="0" smtClean="0">
              <a:latin typeface="Calibri" pitchFamily="34" charset="0"/>
              <a:cs typeface="Calibri" pitchFamily="34" charset="0"/>
            </a:endParaRPr>
          </a:p>
          <a:p>
            <a:endParaRPr lang="tr-TR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smtClean="0"/>
              <a:t>Bağlanmanın İçsel Çalışma Modelleri</a:t>
            </a:r>
            <a:endParaRPr lang="en-US" sz="4000" dirty="0"/>
          </a:p>
        </p:txBody>
      </p:sp>
      <p:sp>
        <p:nvSpPr>
          <p:cNvPr id="4" name="Aşağı Ok 3"/>
          <p:cNvSpPr/>
          <p:nvPr/>
        </p:nvSpPr>
        <p:spPr>
          <a:xfrm>
            <a:off x="4267200" y="3657600"/>
            <a:ext cx="914400" cy="1066800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295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0"/>
            <a:ext cx="8458200" cy="41910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tr-TR" i="1" dirty="0">
              <a:solidFill>
                <a:srgbClr val="FF0000"/>
              </a:solidFill>
              <a:latin typeface="Calibri" charset="0"/>
              <a:cs typeface="Calibri" pitchFamily="34" charset="0"/>
            </a:endParaRPr>
          </a:p>
          <a:p>
            <a:pPr marL="0" lvl="0" indent="0">
              <a:buNone/>
            </a:pPr>
            <a:endParaRPr lang="tr-TR" i="1" dirty="0" smtClean="0">
              <a:solidFill>
                <a:srgbClr val="FF0000"/>
              </a:solidFill>
              <a:latin typeface="Calibri" charset="0"/>
              <a:cs typeface="Calibri" pitchFamily="34" charset="0"/>
            </a:endParaRPr>
          </a:p>
          <a:p>
            <a:pPr marL="0" lvl="0" indent="0">
              <a:buNone/>
            </a:pPr>
            <a:r>
              <a:rPr lang="tr-TR" dirty="0" smtClean="0">
                <a:latin typeface="Calibri" pitchFamily="34" charset="0"/>
                <a:cs typeface="Calibri" pitchFamily="34" charset="0"/>
              </a:rPr>
              <a:t>Bu model deneyimleri şekillendirmeye ve açıklamaya, bellek ve dikkati etkilemeye başlar.  </a:t>
            </a:r>
          </a:p>
          <a:p>
            <a:pPr marL="0" indent="0">
              <a:buNone/>
            </a:pPr>
            <a:r>
              <a:rPr lang="tr-TR" dirty="0" smtClean="0">
                <a:latin typeface="Calibri" pitchFamily="34" charset="0"/>
                <a:cs typeface="Calibri" pitchFamily="34" charset="0"/>
              </a:rPr>
              <a:t>                        </a:t>
            </a:r>
            <a:r>
              <a:rPr lang="tr-TR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Bırakıp gidenleri hatırlama, bunlara dair işaretlere odaklanma.</a:t>
            </a:r>
          </a:p>
          <a:p>
            <a:pPr marL="0" lvl="0" indent="0">
              <a:buNone/>
            </a:pPr>
            <a:endParaRPr lang="tr-TR" dirty="0" smtClean="0">
              <a:latin typeface="Calibri" pitchFamily="34" charset="0"/>
              <a:cs typeface="Calibri" pitchFamily="34" charset="0"/>
            </a:endParaRPr>
          </a:p>
          <a:p>
            <a:pPr marL="0" lvl="0" indent="0">
              <a:buNone/>
            </a:pPr>
            <a:r>
              <a:rPr lang="tr-TR" dirty="0" smtClean="0">
                <a:latin typeface="Calibri" pitchFamily="34" charset="0"/>
                <a:cs typeface="Calibri" pitchFamily="34" charset="0"/>
              </a:rPr>
              <a:t>Daha önemlisi  çocuk her yeni ilişkide aşina olduğu örüntüyü yaratmaya başlar.</a:t>
            </a:r>
          </a:p>
          <a:p>
            <a:pPr marL="0" indent="0">
              <a:buNone/>
            </a:pPr>
            <a:r>
              <a:rPr lang="tr-TR" sz="1800" dirty="0" smtClean="0">
                <a:latin typeface="Calibri" pitchFamily="34" charset="0"/>
                <a:cs typeface="Calibri" pitchFamily="34" charset="0"/>
              </a:rPr>
              <a:t>	             </a:t>
            </a:r>
            <a:r>
              <a:rPr lang="tr-TR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Bırakıp </a:t>
            </a:r>
            <a:r>
              <a:rPr lang="tr-TR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gidecek en azından ben göndereyim.</a:t>
            </a:r>
          </a:p>
          <a:p>
            <a:pPr marL="0" lvl="0" indent="0">
              <a:buNone/>
            </a:pPr>
            <a:endParaRPr lang="tr-TR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tr-TR" dirty="0" smtClean="0">
              <a:latin typeface="Calibri" pitchFamily="34" charset="0"/>
              <a:cs typeface="Calibri" pitchFamily="34" charset="0"/>
            </a:endParaRPr>
          </a:p>
          <a:p>
            <a:endParaRPr lang="tr-TR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smtClean="0"/>
              <a:t>Bağlanmanın İçsel Çalışma Modelleri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0496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dirty="0" smtClean="0">
                <a:latin typeface="Calibri" pitchFamily="34" charset="0"/>
                <a:cs typeface="Calibri" pitchFamily="34" charset="0"/>
              </a:rPr>
              <a:t>Hepimiz aynı şekilde mi bağlanıyoruz?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smtClean="0"/>
              <a:t>Bağlanma Türleri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1827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286000"/>
            <a:ext cx="7756263" cy="1054250"/>
          </a:xfrm>
        </p:spPr>
        <p:txBody>
          <a:bodyPr/>
          <a:lstStyle/>
          <a:p>
            <a:r>
              <a:rPr lang="tr-TR" sz="4000" dirty="0">
                <a:latin typeface="Calibri" pitchFamily="34" charset="0"/>
                <a:cs typeface="Calibri" pitchFamily="34" charset="0"/>
              </a:rPr>
              <a:t>Yabancı Ortam (</a:t>
            </a:r>
            <a:r>
              <a:rPr lang="tr-TR" sz="4000" dirty="0" err="1">
                <a:latin typeface="Calibri" pitchFamily="34" charset="0"/>
                <a:cs typeface="Calibri" pitchFamily="34" charset="0"/>
              </a:rPr>
              <a:t>Strange</a:t>
            </a:r>
            <a:r>
              <a:rPr lang="tr-TR" sz="40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4000" dirty="0" err="1">
                <a:latin typeface="Calibri" pitchFamily="34" charset="0"/>
                <a:cs typeface="Calibri" pitchFamily="34" charset="0"/>
              </a:rPr>
              <a:t>Situation</a:t>
            </a:r>
            <a:r>
              <a:rPr lang="tr-TR" sz="4000" dirty="0" smtClean="0">
                <a:latin typeface="Calibri" pitchFamily="34" charset="0"/>
                <a:cs typeface="Calibri" pitchFamily="34" charset="0"/>
              </a:rPr>
              <a:t>) Deneyi</a:t>
            </a:r>
            <a:endParaRPr lang="tr-TR" sz="4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18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Calibri" pitchFamily="34" charset="0"/>
                <a:cs typeface="Calibri" pitchFamily="34" charset="0"/>
              </a:rPr>
              <a:t>Yabancı Ortam (Strange Situation)</a:t>
            </a:r>
          </a:p>
          <a:p>
            <a:endParaRPr lang="tr-TR" dirty="0">
              <a:latin typeface="Calibri" pitchFamily="34" charset="0"/>
              <a:cs typeface="Calibri" pitchFamily="34" charset="0"/>
            </a:endParaRPr>
          </a:p>
          <a:p>
            <a:r>
              <a:rPr lang="tr-TR" dirty="0" smtClean="0">
                <a:latin typeface="Calibri" pitchFamily="34" charset="0"/>
                <a:cs typeface="Calibri" pitchFamily="34" charset="0"/>
              </a:rPr>
              <a:t>Anneyle ayrılma- birleşme anlarının labaratuvarda gözlenmesi.</a:t>
            </a:r>
          </a:p>
          <a:p>
            <a:pPr marL="0" indent="0">
              <a:buNone/>
            </a:pPr>
            <a:endParaRPr lang="tr-TR" dirty="0" smtClean="0">
              <a:latin typeface="Calibri" pitchFamily="34" charset="0"/>
              <a:cs typeface="Calibri" pitchFamily="34" charset="0"/>
            </a:endParaRPr>
          </a:p>
          <a:p>
            <a:r>
              <a:rPr lang="tr-TR" dirty="0" smtClean="0">
                <a:latin typeface="Calibri" pitchFamily="34" charset="0"/>
                <a:cs typeface="Calibri" pitchFamily="34" charset="0"/>
              </a:rPr>
              <a:t>Bebeğin ayrılma ve birleşmeye tepkileri ve anneyi güvenli üs olarak kullanabilmesi.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smtClean="0"/>
              <a:t>Güvenli – Güvensiz Bağlanma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3771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6505044"/>
              </p:ext>
            </p:extLst>
          </p:nvPr>
        </p:nvGraphicFramePr>
        <p:xfrm>
          <a:off x="533399" y="609600"/>
          <a:ext cx="7924800" cy="6008493"/>
        </p:xfrm>
        <a:graphic>
          <a:graphicData uri="http://schemas.openxmlformats.org/drawingml/2006/table">
            <a:tbl>
              <a:tblPr firstRow="1" firstCol="1" bandRow="1"/>
              <a:tblGrid>
                <a:gridCol w="2340764"/>
                <a:gridCol w="2872921"/>
                <a:gridCol w="2711115"/>
              </a:tblGrid>
              <a:tr h="7079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i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Bağlanma</a:t>
                      </a:r>
                      <a:r>
                        <a:rPr lang="en-US" sz="2000" b="1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Türü</a:t>
                      </a:r>
                      <a:endParaRPr lang="en-US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11" marR="30411" marT="30411" marB="30411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i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Çocuk</a:t>
                      </a:r>
                      <a:endParaRPr lang="en-US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11" marR="30411" marT="30411" marB="30411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i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Bakıcı</a:t>
                      </a:r>
                      <a:endParaRPr lang="en-US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11" marR="30411" marT="30411" marB="30411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306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Güvenli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11" marR="30411" marT="30411" marB="30411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tr-TR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Anneyi güvenli üs olarak kullanma, gidişini protesto etme, geldiğinde kolay yatışma.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Anneyi yabancıya tercih etme</a:t>
                      </a:r>
                    </a:p>
                  </a:txBody>
                  <a:tcPr marL="30411" marR="30411" marT="30411" marB="30411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tr-TR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Duyarlı, bebeğin ihtiyaçlarına</a:t>
                      </a:r>
                      <a:r>
                        <a:rPr lang="tr-TR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doğru ve tutarlı bir şekilde cevap veren bakım.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Çocuğun tepkilerine duyarlılık.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11" marR="30411" marT="30411" marB="30411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969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Kayıtsız</a:t>
                      </a:r>
                      <a:r>
                        <a:rPr lang="tr-TR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tr-TR" sz="160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kaçınmacı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11" marR="30411" marT="30411" marB="30411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tr-TR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Annenin gidişini hiç/çok az protesto etme, geldiğinde pek umursamama.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Yabancıya da annesine benzer şekilde davranma.</a:t>
                      </a:r>
                      <a:endParaRPr lang="en-US" sz="1400" kern="12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11" marR="30411" marT="30411" marB="30411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tr-TR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İlgisiz, duyarsız bakım, ağlamanın</a:t>
                      </a:r>
                      <a:r>
                        <a:rPr lang="tr-TR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hoş karşılanmadığı, bağımsız olmanın pekiştirildiği bakım.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Annenin çocuğu sürekli ihmal ettiği veya reddettiği bakım.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11" marR="30411" marT="30411" marB="30411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969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Kaygılı</a:t>
                      </a:r>
                      <a:r>
                        <a:rPr lang="tr-TR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/İkircikli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11" marR="30411" marT="30411" marB="30411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tr-TR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Anneden ayrılamama.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Anne gittiğinde dengesizleşme, kızma geldiğinde ise anneye ısınmama.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Yabancıya çok kaygılı olma</a:t>
                      </a:r>
                      <a:endParaRPr lang="en-US" sz="1400" kern="12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11" marR="30411" marT="30411" marB="30411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tr-TR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Tutarsız</a:t>
                      </a:r>
                      <a:r>
                        <a:rPr lang="tr-TR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bakım, çocuk çok ağladığında vb. ancak ilgilenmek.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Çocuğun ihtiyaçlarını doğru aynalamamak, annenin ulaşılabilirliği tutarlı değil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11" marR="30411" marT="30411" marB="30411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64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924"/>
          <a:stretch/>
        </p:blipFill>
        <p:spPr>
          <a:xfrm>
            <a:off x="914400" y="609600"/>
            <a:ext cx="7391400" cy="599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28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larencethehorse.files.wordpress.com/2009/11/crowds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487679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Ne yaşardınız?</a:t>
            </a:r>
            <a:endParaRPr lang="tr-TR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5486400" y="2438400"/>
            <a:ext cx="3200400" cy="3962400"/>
          </a:xfrm>
        </p:spPr>
        <p:txBody>
          <a:bodyPr>
            <a:normAutofit fontScale="85000" lnSpcReduction="10000"/>
          </a:bodyPr>
          <a:lstStyle/>
          <a:p>
            <a:r>
              <a:rPr lang="tr-TR" dirty="0" smtClean="0"/>
              <a:t>Hiç bilmediğiniz yabancı bir ülkede kalsanız ne yaşardınız?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Neye-Kime ihtiyaç duyardınız?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Hangi özelliklere sahip olmasını isterdiniz?</a:t>
            </a:r>
          </a:p>
          <a:p>
            <a:endParaRPr lang="tr-TR" dirty="0"/>
          </a:p>
          <a:p>
            <a:r>
              <a:rPr lang="tr-TR" dirty="0" smtClean="0"/>
              <a:t>Nasıl anlaşırdınız?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4921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6702891"/>
              </p:ext>
            </p:extLst>
          </p:nvPr>
        </p:nvGraphicFramePr>
        <p:xfrm>
          <a:off x="1295400" y="2438398"/>
          <a:ext cx="6858000" cy="3505201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063281"/>
                <a:gridCol w="1435328"/>
                <a:gridCol w="1765499"/>
                <a:gridCol w="1593892"/>
              </a:tblGrid>
              <a:tr h="6131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 gridSpan="3">
                  <a:txBody>
                    <a:bodyPr/>
                    <a:lstStyle/>
                    <a:p>
                      <a:pPr algn="ctr" fontAlgn="t"/>
                      <a:endParaRPr lang="tr-TR" sz="1200" b="1" u="none" strike="noStrike" dirty="0" smtClean="0">
                        <a:effectLst/>
                      </a:endParaRPr>
                    </a:p>
                    <a:p>
                      <a:pPr algn="ctr" fontAlgn="t"/>
                      <a:r>
                        <a:rPr lang="tr-TR" sz="1200" b="1" u="none" strike="noStrike" dirty="0" smtClean="0">
                          <a:effectLst/>
                        </a:rPr>
                        <a:t>  </a:t>
                      </a:r>
                      <a:r>
                        <a:rPr lang="en-US" sz="1200" b="1" u="none" strike="noStrike" dirty="0" err="1" smtClean="0">
                          <a:effectLst/>
                        </a:rPr>
                        <a:t>Çocuklarda</a:t>
                      </a:r>
                      <a:r>
                        <a:rPr lang="en-US" sz="1200" b="1" u="none" strike="noStrike" dirty="0" smtClean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Bağlanma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 smtClean="0">
                          <a:effectLst/>
                        </a:rPr>
                        <a:t>Tiplerinin</a:t>
                      </a:r>
                      <a:r>
                        <a:rPr lang="tr-TR" sz="1200" b="1" u="none" strike="noStrike" dirty="0" smtClean="0">
                          <a:effectLst/>
                        </a:rPr>
                        <a:t> Görülme Yüzdeleri </a:t>
                      </a:r>
                    </a:p>
                    <a:p>
                      <a:pPr algn="ctr" fontAlgn="t"/>
                      <a:endParaRPr lang="en-US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42900" marR="9525" marT="9525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989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 dirty="0" err="1">
                          <a:effectLst/>
                        </a:rPr>
                        <a:t>Ülke</a:t>
                      </a:r>
                      <a:endParaRPr lang="en-US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 err="1">
                          <a:effectLst/>
                        </a:rPr>
                        <a:t>Güvenli</a:t>
                      </a:r>
                      <a:endParaRPr lang="en-US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 err="1">
                          <a:effectLst/>
                        </a:rPr>
                        <a:t>Kaçınmacı</a:t>
                      </a:r>
                      <a:endParaRPr lang="en-US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114300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 err="1">
                          <a:effectLst/>
                        </a:rPr>
                        <a:t>İkircikli</a:t>
                      </a:r>
                      <a:endParaRPr lang="en-US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5989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>
                          <a:effectLst/>
                        </a:rPr>
                        <a:t>Balı Almanya</a:t>
                      </a:r>
                      <a:endParaRPr lang="en-US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56,6</a:t>
                      </a:r>
                      <a:endParaRPr lang="en-US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114300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35,3</a:t>
                      </a:r>
                      <a:endParaRPr lang="en-US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342900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8,1</a:t>
                      </a:r>
                      <a:endParaRPr lang="en-US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114300" marR="9525" marT="9525" marB="0"/>
                </a:tc>
              </a:tr>
              <a:tr h="30842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 dirty="0" err="1">
                          <a:effectLst/>
                        </a:rPr>
                        <a:t>Büyük</a:t>
                      </a:r>
                      <a:r>
                        <a:rPr lang="en-US" sz="1000" b="1" u="none" strike="noStrike" dirty="0">
                          <a:effectLst/>
                        </a:rPr>
                        <a:t> </a:t>
                      </a:r>
                      <a:r>
                        <a:rPr lang="en-US" sz="1000" b="1" u="none" strike="noStrike" dirty="0" err="1">
                          <a:effectLst/>
                        </a:rPr>
                        <a:t>Britanya</a:t>
                      </a:r>
                      <a:endParaRPr lang="en-US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75,0</a:t>
                      </a:r>
                      <a:endParaRPr lang="en-US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114300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</a:rPr>
                        <a:t>22,2</a:t>
                      </a:r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42900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2,6</a:t>
                      </a:r>
                      <a:endParaRPr lang="en-US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114300" marR="9525" marT="9525" marB="0"/>
                </a:tc>
              </a:tr>
              <a:tr h="25989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>
                          <a:effectLst/>
                        </a:rPr>
                        <a:t>Hollanda</a:t>
                      </a:r>
                      <a:endParaRPr lang="en-US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67,3</a:t>
                      </a:r>
                      <a:endParaRPr lang="en-US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114300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26,3</a:t>
                      </a:r>
                      <a:endParaRPr lang="en-US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342900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6,4</a:t>
                      </a:r>
                      <a:endParaRPr lang="en-US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114300" marR="9525" marT="9525" marB="0"/>
                </a:tc>
              </a:tr>
              <a:tr h="25989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>
                          <a:effectLst/>
                        </a:rPr>
                        <a:t>İsveç</a:t>
                      </a:r>
                      <a:endParaRPr lang="en-US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74,5</a:t>
                      </a:r>
                      <a:endParaRPr lang="en-US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114300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</a:rPr>
                        <a:t>21,6</a:t>
                      </a:r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42900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3,9</a:t>
                      </a:r>
                      <a:endParaRPr lang="en-US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114300" marR="9525" marT="9525" marB="0"/>
                </a:tc>
              </a:tr>
              <a:tr h="25989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>
                          <a:effectLst/>
                        </a:rPr>
                        <a:t>İsrail</a:t>
                      </a:r>
                      <a:endParaRPr lang="en-US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64,4</a:t>
                      </a:r>
                      <a:endParaRPr lang="en-US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114300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</a:rPr>
                        <a:t>6,8</a:t>
                      </a:r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42900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28,8</a:t>
                      </a:r>
                      <a:endParaRPr lang="en-US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114300" marR="9525" marT="9525" marB="0"/>
                </a:tc>
              </a:tr>
              <a:tr h="25989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>
                          <a:effectLst/>
                        </a:rPr>
                        <a:t>Japonya</a:t>
                      </a:r>
                      <a:endParaRPr lang="en-US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67,7</a:t>
                      </a:r>
                      <a:endParaRPr lang="en-US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114300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5,2</a:t>
                      </a:r>
                      <a:endParaRPr lang="en-US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342900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25,0</a:t>
                      </a:r>
                      <a:endParaRPr lang="en-US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114300" marR="9525" marT="9525" marB="0"/>
                </a:tc>
              </a:tr>
              <a:tr h="25989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>
                          <a:effectLst/>
                        </a:rPr>
                        <a:t>Çin</a:t>
                      </a:r>
                      <a:endParaRPr lang="en-US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50,0</a:t>
                      </a:r>
                      <a:endParaRPr lang="en-US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114300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</a:rPr>
                        <a:t>25,0</a:t>
                      </a:r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42900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25,0</a:t>
                      </a:r>
                      <a:endParaRPr lang="en-US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114300" marR="9525" marT="9525" marB="0"/>
                </a:tc>
              </a:tr>
              <a:tr h="25989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 dirty="0">
                          <a:effectLst/>
                        </a:rPr>
                        <a:t>ABD</a:t>
                      </a:r>
                      <a:endParaRPr lang="en-US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64,8</a:t>
                      </a:r>
                      <a:endParaRPr lang="en-US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114300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21,1</a:t>
                      </a:r>
                      <a:endParaRPr lang="en-US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342900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</a:rPr>
                        <a:t>14,1</a:t>
                      </a:r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114300" marR="9525" marT="9525" marB="0"/>
                </a:tc>
              </a:tr>
              <a:tr h="5045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 dirty="0" err="1">
                          <a:effectLst/>
                        </a:rPr>
                        <a:t>Genel</a:t>
                      </a:r>
                      <a:r>
                        <a:rPr lang="en-US" sz="1000" b="1" u="none" strike="noStrike" dirty="0">
                          <a:effectLst/>
                        </a:rPr>
                        <a:t> </a:t>
                      </a:r>
                      <a:r>
                        <a:rPr lang="en-US" sz="1000" b="1" u="none" strike="noStrike" dirty="0" err="1">
                          <a:effectLst/>
                        </a:rPr>
                        <a:t>Ortalama</a:t>
                      </a:r>
                      <a:endParaRPr lang="en-US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%65</a:t>
                      </a:r>
                      <a:endParaRPr lang="en-US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114300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%21</a:t>
                      </a:r>
                      <a:endParaRPr lang="en-US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42900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%14</a:t>
                      </a:r>
                      <a:endParaRPr lang="en-US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114300" marR="9525" marT="9525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smtClean="0"/>
              <a:t>Güvenli – Güvensiz Bağlanma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7787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tr-TR" dirty="0" smtClean="0"/>
              <a:t>Annenin Anlatımı</a:t>
            </a:r>
          </a:p>
          <a:p>
            <a:pPr>
              <a:lnSpc>
                <a:spcPct val="200000"/>
              </a:lnSpc>
            </a:pPr>
            <a:r>
              <a:rPr lang="tr-TR" dirty="0" smtClean="0"/>
              <a:t>Annenin Bağlanması ile Çocuğun Bağlanması İlişkisi</a:t>
            </a:r>
          </a:p>
          <a:p>
            <a:pPr>
              <a:lnSpc>
                <a:spcPct val="200000"/>
              </a:lnSpc>
            </a:pPr>
            <a:r>
              <a:rPr lang="tr-TR" dirty="0" smtClean="0"/>
              <a:t>Zihinsel Temsiller</a:t>
            </a:r>
          </a:p>
          <a:p>
            <a:pPr>
              <a:lnSpc>
                <a:spcPct val="200000"/>
              </a:lnSpc>
            </a:pPr>
            <a:r>
              <a:rPr lang="tr-TR" dirty="0" smtClean="0"/>
              <a:t>Bağlanmaya Dair Güvenli Zihinsel Durum</a:t>
            </a:r>
            <a:endParaRPr lang="tr-T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Yetişkin Bağlanması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5026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idx="1"/>
          </p:nvPr>
        </p:nvSpPr>
        <p:spPr>
          <a:xfrm>
            <a:off x="725487" y="2124075"/>
            <a:ext cx="8293100" cy="4762500"/>
          </a:xfrm>
        </p:spPr>
        <p:txBody>
          <a:bodyPr>
            <a:normAutofit fontScale="70000" lnSpcReduction="20000"/>
          </a:bodyPr>
          <a:lstStyle/>
          <a:p>
            <a:r>
              <a:rPr lang="tr-TR" dirty="0" smtClean="0"/>
              <a:t>Bir çocuk ailesinden iki yıllığına ayrılacakmış. Çocuk bu durumda nasıl hisseder, ne yapar?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i="1" dirty="0" smtClean="0"/>
              <a:t>Birinci Çocuk </a:t>
            </a:r>
            <a:r>
              <a:rPr lang="en-US" i="1" dirty="0" smtClean="0"/>
              <a:t>(</a:t>
            </a:r>
            <a:r>
              <a:rPr lang="tr-TR" i="1" dirty="0" smtClean="0"/>
              <a:t>Güvenli</a:t>
            </a:r>
            <a:r>
              <a:rPr lang="en-US" dirty="0" smtClean="0"/>
              <a:t>): </a:t>
            </a:r>
            <a:r>
              <a:rPr lang="tr-TR" dirty="0" smtClean="0"/>
              <a:t>Ağlar</a:t>
            </a:r>
            <a:r>
              <a:rPr lang="en-US" dirty="0" smtClean="0"/>
              <a:t>.  </a:t>
            </a:r>
            <a:r>
              <a:rPr lang="tr-TR" i="1" dirty="0" smtClean="0"/>
              <a:t>Ağlar mı? </a:t>
            </a:r>
            <a:r>
              <a:rPr lang="en-US" i="1" dirty="0" smtClean="0"/>
              <a:t> </a:t>
            </a:r>
            <a:r>
              <a:rPr lang="en-US" dirty="0" smtClean="0"/>
              <a:t>[</a:t>
            </a:r>
            <a:r>
              <a:rPr lang="tr-TR" dirty="0" smtClean="0"/>
              <a:t>Kafasıyla Evet.</a:t>
            </a:r>
            <a:r>
              <a:rPr lang="en-US" dirty="0" smtClean="0"/>
              <a:t>] </a:t>
            </a:r>
            <a:r>
              <a:rPr lang="tr-TR" i="1" dirty="0" smtClean="0"/>
              <a:t>Neden Ağlar</a:t>
            </a:r>
            <a:r>
              <a:rPr lang="en-US" i="1" dirty="0" smtClean="0"/>
              <a:t>? </a:t>
            </a:r>
            <a:r>
              <a:rPr lang="tr-TR" dirty="0" smtClean="0"/>
              <a:t>Çünkü anne babasını çok seviyordur</a:t>
            </a:r>
            <a:r>
              <a:rPr lang="en-US" dirty="0" smtClean="0"/>
              <a:t>. </a:t>
            </a:r>
            <a:r>
              <a:rPr lang="tr-TR" i="1" dirty="0" smtClean="0"/>
              <a:t>Anne </a:t>
            </a:r>
            <a:r>
              <a:rPr lang="tr-TR" i="1" dirty="0" err="1" smtClean="0"/>
              <a:t>bababsını</a:t>
            </a:r>
            <a:r>
              <a:rPr lang="tr-TR" i="1" dirty="0" smtClean="0"/>
              <a:t> çok mu seviyor?</a:t>
            </a:r>
            <a:endParaRPr lang="en-US" i="1" dirty="0"/>
          </a:p>
          <a:p>
            <a:pPr marL="0" indent="0">
              <a:buNone/>
            </a:pPr>
            <a:r>
              <a:rPr lang="tr-TR" dirty="0" smtClean="0"/>
              <a:t>Evet</a:t>
            </a:r>
            <a:r>
              <a:rPr lang="en-US" dirty="0" smtClean="0"/>
              <a:t>. </a:t>
            </a:r>
            <a:r>
              <a:rPr lang="tr-TR" i="1" dirty="0" smtClean="0"/>
              <a:t>Başka ne yapar?</a:t>
            </a:r>
            <a:r>
              <a:rPr lang="en-US" i="1" dirty="0" smtClean="0"/>
              <a:t> </a:t>
            </a:r>
            <a:r>
              <a:rPr lang="tr-TR" dirty="0" smtClean="0"/>
              <a:t>Biraz oynar</a:t>
            </a:r>
            <a:r>
              <a:rPr lang="en-US" dirty="0" smtClean="0"/>
              <a:t>.</a:t>
            </a:r>
            <a:endParaRPr lang="tr-TR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tr-TR" i="1" dirty="0" smtClean="0"/>
              <a:t>İkinci Çocuk </a:t>
            </a:r>
            <a:r>
              <a:rPr lang="en-US" dirty="0" smtClean="0"/>
              <a:t>(</a:t>
            </a:r>
            <a:r>
              <a:rPr lang="tr-TR" i="1" dirty="0" smtClean="0"/>
              <a:t>Kaçınan Çocuk</a:t>
            </a:r>
            <a:r>
              <a:rPr lang="en-US" dirty="0" smtClean="0"/>
              <a:t>): </a:t>
            </a:r>
            <a:r>
              <a:rPr lang="tr-TR" dirty="0" smtClean="0"/>
              <a:t>Bilmiyorum</a:t>
            </a:r>
            <a:r>
              <a:rPr lang="en-US" dirty="0" smtClean="0"/>
              <a:t>. </a:t>
            </a:r>
            <a:r>
              <a:rPr lang="tr-TR" i="1" dirty="0" smtClean="0"/>
              <a:t>Ne yapabilir</a:t>
            </a:r>
            <a:r>
              <a:rPr lang="en-US" i="1" dirty="0" smtClean="0"/>
              <a:t>? </a:t>
            </a:r>
            <a:r>
              <a:rPr lang="tr-TR" dirty="0" err="1" smtClean="0"/>
              <a:t>Bilmiyoorum</a:t>
            </a:r>
            <a:r>
              <a:rPr lang="tr-TR" dirty="0" smtClean="0"/>
              <a:t>. </a:t>
            </a:r>
            <a:r>
              <a:rPr lang="tr-TR" i="1" dirty="0" smtClean="0"/>
              <a:t>Başka fikrin var mı? </a:t>
            </a:r>
            <a:r>
              <a:rPr lang="tr-TR" dirty="0" err="1" smtClean="0"/>
              <a:t>Ow</a:t>
            </a:r>
            <a:r>
              <a:rPr lang="tr-TR" dirty="0" smtClean="0"/>
              <a:t> </a:t>
            </a:r>
            <a:r>
              <a:rPr lang="tr-TR" dirty="0" err="1" smtClean="0"/>
              <a:t>Ow</a:t>
            </a:r>
            <a:r>
              <a:rPr lang="en-US" dirty="0" smtClean="0"/>
              <a:t>. [</a:t>
            </a:r>
            <a:r>
              <a:rPr lang="tr-TR" dirty="0" smtClean="0"/>
              <a:t>At sesi çıkarır) Yok. Oyuncaklarla  oynamaya devam eder.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tr-TR" i="1" dirty="0" err="1" smtClean="0"/>
              <a:t>Üçünncü</a:t>
            </a:r>
            <a:r>
              <a:rPr lang="tr-TR" i="1" dirty="0" smtClean="0"/>
              <a:t> Çocuk (İkircikli/Kaygılı</a:t>
            </a:r>
            <a:r>
              <a:rPr lang="en-US" i="1" dirty="0" smtClean="0"/>
              <a:t>): </a:t>
            </a:r>
            <a:r>
              <a:rPr lang="tr-TR" dirty="0" smtClean="0"/>
              <a:t>Onları takip eder</a:t>
            </a:r>
            <a:r>
              <a:rPr lang="en-US" dirty="0" smtClean="0"/>
              <a:t> </a:t>
            </a:r>
            <a:r>
              <a:rPr lang="tr-TR" i="1" dirty="0" smtClean="0"/>
              <a:t>Onları takip mi eder? </a:t>
            </a:r>
            <a:r>
              <a:rPr lang="en-US" i="1" dirty="0" smtClean="0"/>
              <a:t> </a:t>
            </a:r>
            <a:r>
              <a:rPr lang="tr-TR" dirty="0" smtClean="0"/>
              <a:t>Yeni oyuncak </a:t>
            </a:r>
            <a:r>
              <a:rPr lang="tr-TR" dirty="0" err="1" smtClean="0"/>
              <a:t>arabasyla</a:t>
            </a:r>
            <a:r>
              <a:rPr lang="tr-TR" dirty="0" smtClean="0"/>
              <a:t> onları takip eder.</a:t>
            </a:r>
            <a:r>
              <a:rPr lang="en-US" dirty="0" smtClean="0"/>
              <a:t>—</a:t>
            </a:r>
            <a:r>
              <a:rPr lang="tr-TR" dirty="0" smtClean="0"/>
              <a:t>peşlerinden gider. </a:t>
            </a:r>
            <a:r>
              <a:rPr lang="en-US" dirty="0" smtClean="0"/>
              <a:t>. </a:t>
            </a:r>
            <a:r>
              <a:rPr lang="tr-TR" i="1" dirty="0" smtClean="0"/>
              <a:t>Sonra Ne olur</a:t>
            </a:r>
            <a:r>
              <a:rPr lang="en-US" i="1" dirty="0" smtClean="0"/>
              <a:t>? </a:t>
            </a:r>
            <a:r>
              <a:rPr lang="tr-TR" dirty="0" smtClean="0"/>
              <a:t>Sonra ne mi olur ok ve yayı alır  onları vurur</a:t>
            </a:r>
            <a:r>
              <a:rPr lang="en-US" dirty="0" smtClean="0"/>
              <a:t>. </a:t>
            </a:r>
            <a:r>
              <a:rPr lang="tr-TR" i="1" dirty="0" smtClean="0"/>
              <a:t>Onları vurur mu?</a:t>
            </a:r>
            <a:r>
              <a:rPr lang="en-US" dirty="0" smtClean="0"/>
              <a:t>. </a:t>
            </a:r>
            <a:r>
              <a:rPr lang="tr-TR" dirty="0" smtClean="0"/>
              <a:t>İstiyorsa, belki…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tr-TR" i="1" dirty="0" smtClean="0"/>
              <a:t>Dördüncü Çocuk </a:t>
            </a:r>
            <a:r>
              <a:rPr lang="en-US" i="1" dirty="0" smtClean="0"/>
              <a:t>(</a:t>
            </a:r>
            <a:r>
              <a:rPr lang="tr-TR" i="1" dirty="0" err="1" smtClean="0"/>
              <a:t>Dezorganize</a:t>
            </a:r>
            <a:r>
              <a:rPr lang="en-US" dirty="0" smtClean="0"/>
              <a:t>): </a:t>
            </a:r>
            <a:r>
              <a:rPr lang="tr-TR" dirty="0" smtClean="0"/>
              <a:t>Muhtemelen saklanır</a:t>
            </a:r>
            <a:r>
              <a:rPr lang="en-US" dirty="0" smtClean="0"/>
              <a:t>. </a:t>
            </a:r>
            <a:r>
              <a:rPr lang="tr-TR" i="1" dirty="0" smtClean="0"/>
              <a:t>Saklanır mı</a:t>
            </a:r>
            <a:r>
              <a:rPr lang="en-US" i="1" dirty="0" smtClean="0"/>
              <a:t>? </a:t>
            </a:r>
            <a:r>
              <a:rPr lang="tr-TR" dirty="0" smtClean="0"/>
              <a:t>Evet</a:t>
            </a:r>
            <a:r>
              <a:rPr lang="en-US" dirty="0" smtClean="0"/>
              <a:t>. </a:t>
            </a:r>
            <a:r>
              <a:rPr lang="tr-TR" i="1" dirty="0" smtClean="0"/>
              <a:t>Sonra ne olur? </a:t>
            </a:r>
            <a:r>
              <a:rPr lang="tr-TR" dirty="0" smtClean="0"/>
              <a:t>Sonra tuvalete kitlenir. </a:t>
            </a:r>
            <a:r>
              <a:rPr lang="en-US" dirty="0" smtClean="0"/>
              <a:t>[</a:t>
            </a:r>
            <a:r>
              <a:rPr lang="tr-TR" dirty="0" smtClean="0"/>
              <a:t>Zorlamalı gülme</a:t>
            </a:r>
            <a:r>
              <a:rPr lang="en-US" dirty="0" smtClean="0"/>
              <a:t>] </a:t>
            </a:r>
            <a:r>
              <a:rPr lang="tr-TR" i="1" dirty="0" err="1" smtClean="0"/>
              <a:t>Tuvaete</a:t>
            </a:r>
            <a:r>
              <a:rPr lang="tr-TR" i="1" dirty="0" smtClean="0"/>
              <a:t> mi kitlenir</a:t>
            </a:r>
            <a:r>
              <a:rPr lang="en-US" i="1" dirty="0" smtClean="0"/>
              <a:t> </a:t>
            </a:r>
            <a:r>
              <a:rPr lang="tr-TR" dirty="0" smtClean="0"/>
              <a:t>Evet Tuvalete kitlenir</a:t>
            </a:r>
            <a:r>
              <a:rPr lang="en-US" dirty="0" smtClean="0"/>
              <a:t>. 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/>
              <a:t>Main et al., 1985, pp. 103–104)</a:t>
            </a: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Beş Yaş Bağlanması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1146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idx="1"/>
          </p:nvPr>
        </p:nvSpPr>
        <p:spPr>
          <a:xfrm>
            <a:off x="533400" y="2057400"/>
            <a:ext cx="8218487" cy="4305299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tr-TR" sz="1100" dirty="0" smtClean="0">
                <a:latin typeface="Helvetica"/>
              </a:rPr>
              <a:t>Ailenizden bahseder misiniz? Kimlerden oluşuyordu?</a:t>
            </a:r>
            <a:endParaRPr lang="en-US" sz="1100" dirty="0">
              <a:latin typeface="Helvetica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tr-TR" sz="1100" dirty="0" smtClean="0">
                <a:latin typeface="Helvetica"/>
              </a:rPr>
              <a:t>Hatırlayabildiğiniz kadar eskiye giderek ebeveynlerinizle ilişkinizi anlatır mısınız?</a:t>
            </a:r>
            <a:endParaRPr lang="en-US" sz="1100" dirty="0">
              <a:latin typeface="Helvetica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tr-TR" sz="1100" dirty="0" smtClean="0">
                <a:latin typeface="Helvetica"/>
              </a:rPr>
              <a:t>Onlarla ilişkinizi anlatan 5 sıfat/cümle söyler misiniz? Bunları söylemenize neden olan hatıralarınız neler?</a:t>
            </a:r>
            <a:endParaRPr lang="tr-TR" sz="1100" dirty="0">
              <a:latin typeface="Helvetica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tr-TR" sz="1100" dirty="0" smtClean="0">
                <a:latin typeface="Helvetica"/>
              </a:rPr>
              <a:t>Hangi ebeveyninize kendinize daha yakın hissederdiniz, niye?</a:t>
            </a:r>
            <a:endParaRPr lang="tr-TR" sz="1100" dirty="0">
              <a:latin typeface="Helvetica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tr-TR" sz="1100" dirty="0" smtClean="0">
                <a:latin typeface="Helvetica"/>
              </a:rPr>
              <a:t>Canınız sıkıldığınızda aile içinde ne yapardınız; duygusal olarak üzgün olduğunuzda ailenizde neler olduğunu birkaç örnekle anlatır mısınız?</a:t>
            </a:r>
            <a:endParaRPr lang="tr-TR" sz="1100" dirty="0">
              <a:latin typeface="Helvetica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tr-TR" sz="1100" dirty="0" smtClean="0">
                <a:latin typeface="Helvetica"/>
              </a:rPr>
              <a:t>Ailenizle ilk ayrılığınızı anlatır mısınız?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tr-TR" sz="1100" dirty="0" smtClean="0">
                <a:latin typeface="Helvetica"/>
              </a:rPr>
              <a:t>Küçükken hiç reddedildiğinizi hissettiniz mi? Ebeveynleriniz böyle hissettiğinizi fark etti mi?</a:t>
            </a:r>
            <a:endParaRPr lang="en-US" sz="1100" dirty="0">
              <a:latin typeface="Helvetica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tr-TR" sz="1100" dirty="0" smtClean="0">
                <a:latin typeface="Helvetica"/>
              </a:rPr>
              <a:t>Şakayla yada disiplin için anne-babanız sizi hiç tehdit etti mi?</a:t>
            </a:r>
            <a:endParaRPr lang="en-US" sz="1100" dirty="0">
              <a:latin typeface="Helvetica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tr-TR" sz="1100" dirty="0" smtClean="0">
                <a:latin typeface="Helvetica"/>
              </a:rPr>
              <a:t>Sizce bütün bu deneyimler sizin yetişkin kişiliğinizi etkiledi mi? Gelişiminizi yavaşlattığını düşündüğünüz yönler nelerdir?</a:t>
            </a:r>
            <a:endParaRPr lang="en-US" sz="1100" dirty="0">
              <a:latin typeface="Helvetica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tr-TR" sz="1100" dirty="0" smtClean="0">
                <a:latin typeface="Helvetica"/>
              </a:rPr>
              <a:t>Ebeveynlerinizin çocukken size niye öyle davrandığını düşünüyorsunuz?</a:t>
            </a:r>
            <a:endParaRPr lang="en-US" sz="1100" dirty="0">
              <a:latin typeface="Helvetica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tr-TR" sz="1100" dirty="0" smtClean="0">
                <a:latin typeface="Helvetica"/>
              </a:rPr>
              <a:t>Size yakın başka kişiler var mıydı?</a:t>
            </a:r>
            <a:endParaRPr lang="en-US" sz="1100" dirty="0">
              <a:latin typeface="Helvetica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tr-TR" sz="1100" dirty="0" smtClean="0">
                <a:latin typeface="Helvetica"/>
              </a:rPr>
              <a:t>Çocuklukta veya yetişkinlikte hiçbir yakınınızı kaybettiniz mi?</a:t>
            </a:r>
            <a:endParaRPr lang="tr-TR" sz="1100" dirty="0">
              <a:latin typeface="Helvetica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tr-TR" sz="1100" dirty="0" smtClean="0">
                <a:latin typeface="Helvetica"/>
              </a:rPr>
              <a:t>Çocukluğunuzla yetişkinliğiniz arasında anne babanızla ilişkinizde değişiklik oldu mu?</a:t>
            </a:r>
            <a:endParaRPr lang="tr-TR" sz="1100" dirty="0">
              <a:latin typeface="Helvetica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tr-TR" sz="1100" dirty="0" smtClean="0">
                <a:latin typeface="Helvetica"/>
              </a:rPr>
              <a:t>Anne-babanızla şu an ilişkiniz nasıl?</a:t>
            </a:r>
            <a:endParaRPr lang="tr-TR" sz="1100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Yetişkin Bağlanması Mülakatı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6480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2684179"/>
              </p:ext>
            </p:extLst>
          </p:nvPr>
        </p:nvGraphicFramePr>
        <p:xfrm>
          <a:off x="76200" y="140956"/>
          <a:ext cx="8763000" cy="6284482"/>
        </p:xfrm>
        <a:graphic>
          <a:graphicData uri="http://schemas.openxmlformats.org/drawingml/2006/table">
            <a:tbl>
              <a:tblPr firstRow="1" firstCol="1" bandRow="1"/>
              <a:tblGrid>
                <a:gridCol w="1891483"/>
                <a:gridCol w="2321498"/>
                <a:gridCol w="2190750"/>
                <a:gridCol w="2359269"/>
              </a:tblGrid>
              <a:tr h="798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i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Bağlanma</a:t>
                      </a:r>
                      <a:r>
                        <a:rPr lang="en-US" sz="2000" b="1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Türü</a:t>
                      </a:r>
                      <a:endParaRPr lang="en-US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11" marR="30411" marT="30411" marB="30411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i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Çocuk</a:t>
                      </a:r>
                      <a:endParaRPr lang="en-US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11" marR="30411" marT="30411" marB="30411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i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Bakıcı</a:t>
                      </a:r>
                      <a:endParaRPr lang="en-US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11" marR="30411" marT="30411" marB="30411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 b="1" i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Yetişkin Bağlanma Türü</a:t>
                      </a:r>
                      <a:endParaRPr lang="en-US" sz="2000" b="1" i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11" marR="30411" marT="30411" marB="30411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9816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Güvenli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11" marR="30411" marT="30411" marB="30411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tr-TR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Anneyi güvenli üs olarak kullanma, gidişini protesto etme, geldiğinde kolay yatışma. Anneyi yabancıya tercih etme</a:t>
                      </a:r>
                    </a:p>
                  </a:txBody>
                  <a:tcPr marL="30411" marR="30411" marT="30411" marB="30411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tr-TR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Duyarlı, bebeğin ihtiyaçlarına</a:t>
                      </a:r>
                      <a:r>
                        <a:rPr lang="tr-TR" sz="1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doğru ve tutarlı bir şekilde cevap veren bakım. Çocuğun tepkilerine duyarlılık.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11" marR="30411" marT="30411" marB="30411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Güvenli/ Özerk</a:t>
                      </a:r>
                      <a:r>
                        <a:rPr lang="tr-TR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tr-TR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                            </a:t>
                      </a:r>
                      <a:r>
                        <a:rPr lang="tr-TR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Ba</a:t>
                      </a:r>
                      <a:r>
                        <a:rPr lang="tr-TR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ğlanma ilişkilerine değer verir. Objektif ve tutarlı. Ebeveynlerinin motivasyonunu anlayabilen.</a:t>
                      </a:r>
                      <a:endParaRPr lang="en-US" sz="1200" kern="12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11" marR="30411" marT="30411" marB="30411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5002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Kayıtsız</a:t>
                      </a:r>
                      <a:r>
                        <a:rPr lang="tr-TR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tr-TR" sz="160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kaçınmacı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11" marR="30411" marT="30411" marB="30411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tr-TR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Annenin gidişini hiç/çok az protesto etme, geldiğinde pek umursamama. Yabancıya da annesine benzer şekilde davranma.</a:t>
                      </a:r>
                      <a:endParaRPr lang="en-US" sz="1200" kern="12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11" marR="30411" marT="30411" marB="30411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tr-TR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İlgisiz, duyarsız bakım, ağlamanın</a:t>
                      </a:r>
                      <a:r>
                        <a:rPr lang="tr-TR" sz="1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hoş karşılanmadığı, bağımsız olmanın pekiştirildiği bakım. Annenin çocuğu sürekli ihmal ettiği veya reddettiği bakım.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11" marR="30411" marT="30411" marB="30411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    Kayıtsız</a:t>
                      </a:r>
                      <a:r>
                        <a:rPr lang="tr-TR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tr-TR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                                               </a:t>
                      </a:r>
                      <a:r>
                        <a:rPr lang="tr-TR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Erken dönem ilişkilerine değerini görmezden gelir. Olumsuzları yadsıma ve </a:t>
                      </a:r>
                      <a:r>
                        <a:rPr lang="tr-TR" sz="12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idealizasyon</a:t>
                      </a:r>
                      <a:r>
                        <a:rPr lang="tr-TR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. </a:t>
                      </a:r>
                      <a:endParaRPr lang="en-US" sz="1200" kern="12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11" marR="30411" marT="30411" marB="30411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95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Kaygılı</a:t>
                      </a:r>
                      <a:r>
                        <a:rPr lang="tr-TR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/İkircikli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11" marR="30411" marT="30411" marB="30411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7C6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tr-TR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Anneden ayrılamama.  Anne gittiğinde dengesizleşme, kızma geldiğinde ise anneye ısınmama.  Yabancıya çok kaygılı olma</a:t>
                      </a:r>
                      <a:endParaRPr lang="en-US" sz="1200" kern="12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11" marR="30411" marT="30411" marB="30411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7C6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tr-TR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Tutarsız</a:t>
                      </a:r>
                      <a:r>
                        <a:rPr lang="tr-TR" sz="1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bakım, çocuk çok ağladığında vb. ancak ilgilenmek. Çocuğun ihtiyaçlarını doğru aynalamamak, annenin ulaşılabilirliği tutarlı değil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11" marR="30411" marT="30411" marB="30411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7C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Kaygılı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Tutarsızlıklara olumsuzluklara aşırı vurgu. Hala kendi anne ve babaları ile meşguliyet. Ebeveynlerine karşı ikircikli duygulara sahip olma.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200" kern="12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11" marR="30411" marT="30411" marB="30411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7C64"/>
                    </a:solidFill>
                  </a:tcPr>
                </a:tc>
              </a:tr>
              <a:tr h="12954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Düzensiz-Dağınık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11" marR="30411" marT="30411" marB="30411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tr-TR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Belli bir bağlanma stilinin olmaması, anne geldiğinde donma veya sallanma gibi streotipik hareketler ve anneye çelişkili yaklaşımlar. Ters ters giderek anneye yaklaşma vb. </a:t>
                      </a:r>
                      <a:endParaRPr lang="en-US" sz="1200" kern="12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11" marR="30411" marT="30411" marB="30411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tr-TR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Taciz.</a:t>
                      </a:r>
                      <a:r>
                        <a:rPr lang="tr-TR" sz="1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Annenin korkmuş yada korkutucu şekilde davranması. Annenin duyarlılığının ve tutarlılığının kaotik olması. 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11" marR="30411" marT="30411" marB="30411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Çözümsüz/Düzensiz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Geçmiş yaşantılara dair gerçekten kopabilen söylem. Sessizlikler veya idealize etmeler, tutarsız söylem. </a:t>
                      </a:r>
                      <a:endParaRPr lang="en-US" sz="1200" kern="12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11" marR="30411" marT="30411" marB="30411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43000" y="6488668"/>
            <a:ext cx="64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err="1" smtClean="0">
                <a:solidFill>
                  <a:prstClr val="black"/>
                </a:solidFill>
              </a:rPr>
              <a:t>Fonaygy</a:t>
            </a:r>
            <a:r>
              <a:rPr lang="tr-TR" sz="1400" dirty="0" smtClean="0">
                <a:solidFill>
                  <a:prstClr val="black"/>
                </a:solidFill>
              </a:rPr>
              <a:t> et al., 1991.Anne ve çocuğun bağlanma türleri %75 oranında benzer</a:t>
            </a:r>
            <a:endParaRPr lang="tr-TR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57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Zihinselleştirme</a:t>
            </a:r>
            <a:r>
              <a:rPr lang="tr-TR" dirty="0" smtClean="0"/>
              <a:t> (</a:t>
            </a:r>
            <a:r>
              <a:rPr lang="tr-TR" dirty="0" err="1" smtClean="0"/>
              <a:t>Mentalizasyon</a:t>
            </a:r>
            <a:r>
              <a:rPr lang="tr-TR" dirty="0" smtClean="0"/>
              <a:t>)</a:t>
            </a:r>
          </a:p>
          <a:p>
            <a:endParaRPr lang="tr-TR" dirty="0"/>
          </a:p>
          <a:p>
            <a:r>
              <a:rPr lang="tr-TR" dirty="0" smtClean="0"/>
              <a:t>Duygu Düzenleme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Uyumlu </a:t>
            </a:r>
            <a:r>
              <a:rPr lang="tr-TR" dirty="0" err="1" smtClean="0"/>
              <a:t>Aynalama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Kuşaklar Arası Aktarım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182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8491" y="570156"/>
            <a:ext cx="7756262" cy="676479"/>
          </a:xfrm>
        </p:spPr>
        <p:txBody>
          <a:bodyPr/>
          <a:lstStyle/>
          <a:p>
            <a:pPr eaLnBrk="1" hangingPunct="1">
              <a:defRPr/>
            </a:pPr>
            <a:r>
              <a:rPr lang="tr-TR" dirty="0" err="1" smtClean="0">
                <a:ea typeface="+mj-ea"/>
                <a:cs typeface="+mj-cs"/>
              </a:rPr>
              <a:t>Zihinselleştirme</a:t>
            </a:r>
            <a:endParaRPr lang="en-AU" dirty="0" smtClean="0">
              <a:ea typeface="+mj-ea"/>
              <a:cs typeface="+mj-cs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688491" y="2438400"/>
            <a:ext cx="7924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Kendinin ve diğer insanların zihinsel durumlarını (niyetler, ihtiyaçlar, duygular, vs.) anlayabilme becerisi.</a:t>
            </a:r>
          </a:p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«Düşünme üzerine düşünmek»</a:t>
            </a:r>
          </a:p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Deneyim ruhsal dünyaya eklemlenebilir.</a:t>
            </a:r>
            <a:endParaRPr lang="tr-TR" dirty="0"/>
          </a:p>
        </p:txBody>
      </p:sp>
      <p:graphicFrame>
        <p:nvGraphicFramePr>
          <p:cNvPr id="14" name="Diagram 1"/>
          <p:cNvGraphicFramePr/>
          <p:nvPr>
            <p:extLst>
              <p:ext uri="{D42A27DB-BD31-4B8C-83A1-F6EECF244321}">
                <p14:modId xmlns:p14="http://schemas.microsoft.com/office/powerpoint/2010/main" val="344493287"/>
              </p:ext>
            </p:extLst>
          </p:nvPr>
        </p:nvGraphicFramePr>
        <p:xfrm>
          <a:off x="2057400" y="4984750"/>
          <a:ext cx="4585447" cy="185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3947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8491" y="570156"/>
            <a:ext cx="7756262" cy="676479"/>
          </a:xfrm>
        </p:spPr>
        <p:txBody>
          <a:bodyPr/>
          <a:lstStyle/>
          <a:p>
            <a:pPr eaLnBrk="1" hangingPunct="1">
              <a:defRPr/>
            </a:pPr>
            <a:r>
              <a:rPr lang="tr-TR" dirty="0" smtClean="0">
                <a:ea typeface="+mj-ea"/>
                <a:cs typeface="+mj-cs"/>
              </a:rPr>
              <a:t>Duygu Düzenleme-Onunla Olma</a:t>
            </a:r>
            <a:endParaRPr lang="en-AU" dirty="0" smtClean="0">
              <a:ea typeface="+mj-ea"/>
              <a:cs typeface="+mj-cs"/>
            </a:endParaRPr>
          </a:p>
        </p:txBody>
      </p:sp>
      <p:sp>
        <p:nvSpPr>
          <p:cNvPr id="106500" name="Oval 4"/>
          <p:cNvSpPr>
            <a:spLocks noChangeArrowheads="1"/>
          </p:cNvSpPr>
          <p:nvPr/>
        </p:nvSpPr>
        <p:spPr bwMode="auto">
          <a:xfrm>
            <a:off x="457200" y="2990781"/>
            <a:ext cx="2278062" cy="2077403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tr-TR" dirty="0" smtClean="0">
                <a:latin typeface="Verdana" charset="0"/>
                <a:ea typeface="ＭＳ Ｐゴシック" charset="0"/>
              </a:rPr>
              <a:t>Başlangıçta duygular anne tarafından düzenlenir</a:t>
            </a:r>
            <a:endParaRPr lang="en-AU" dirty="0">
              <a:latin typeface="Verdana" charset="0"/>
              <a:ea typeface="ＭＳ Ｐゴシック" charset="0"/>
            </a:endParaRPr>
          </a:p>
        </p:txBody>
      </p:sp>
      <p:sp>
        <p:nvSpPr>
          <p:cNvPr id="106504" name="Oval 8"/>
          <p:cNvSpPr>
            <a:spLocks noChangeArrowheads="1"/>
          </p:cNvSpPr>
          <p:nvPr/>
        </p:nvSpPr>
        <p:spPr bwMode="auto">
          <a:xfrm>
            <a:off x="3292096" y="3185537"/>
            <a:ext cx="2069270" cy="1687890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tr-TR" dirty="0" smtClean="0">
                <a:latin typeface="Verdana" charset="0"/>
                <a:ea typeface="ＭＳ Ｐゴシック" charset="0"/>
              </a:rPr>
              <a:t>Sonra annenin yardımıyla düzenlenir</a:t>
            </a:r>
            <a:endParaRPr lang="en-AU" dirty="0">
              <a:latin typeface="Verdana" charset="0"/>
              <a:ea typeface="ＭＳ Ｐゴシック" charset="0"/>
            </a:endParaRPr>
          </a:p>
        </p:txBody>
      </p:sp>
      <p:sp>
        <p:nvSpPr>
          <p:cNvPr id="106505" name="Oval 9"/>
          <p:cNvSpPr>
            <a:spLocks noChangeArrowheads="1"/>
          </p:cNvSpPr>
          <p:nvPr/>
        </p:nvSpPr>
        <p:spPr bwMode="auto">
          <a:xfrm>
            <a:off x="5918200" y="2990781"/>
            <a:ext cx="2082800" cy="2077403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tr-TR" dirty="0" smtClean="0">
                <a:latin typeface="Verdana" charset="0"/>
                <a:ea typeface="ＭＳ Ｐゴシック" charset="0"/>
              </a:rPr>
              <a:t>En sonunda çocuk tarafından düzenlenir</a:t>
            </a:r>
            <a:endParaRPr lang="en-AU" dirty="0">
              <a:latin typeface="Verdana" charset="0"/>
              <a:ea typeface="ＭＳ Ｐゴシック" charset="0"/>
            </a:endParaRPr>
          </a:p>
        </p:txBody>
      </p:sp>
      <p:sp>
        <p:nvSpPr>
          <p:cNvPr id="2" name="Sağ Ok 1"/>
          <p:cNvSpPr/>
          <p:nvPr/>
        </p:nvSpPr>
        <p:spPr>
          <a:xfrm>
            <a:off x="2815431" y="3843541"/>
            <a:ext cx="396496" cy="3718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Sağ Ok 2"/>
          <p:cNvSpPr/>
          <p:nvPr/>
        </p:nvSpPr>
        <p:spPr>
          <a:xfrm>
            <a:off x="5453242" y="3352800"/>
            <a:ext cx="349665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Sol Ok 3"/>
          <p:cNvSpPr/>
          <p:nvPr/>
        </p:nvSpPr>
        <p:spPr>
          <a:xfrm>
            <a:off x="5441535" y="4419600"/>
            <a:ext cx="32625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019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533400"/>
            <a:ext cx="9047205" cy="877644"/>
          </a:xfrm>
        </p:spPr>
        <p:txBody>
          <a:bodyPr/>
          <a:lstStyle/>
          <a:p>
            <a:pPr eaLnBrk="1" hangingPunct="1">
              <a:defRPr/>
            </a:pPr>
            <a:r>
              <a:rPr lang="tr-TR" dirty="0" smtClean="0">
                <a:ea typeface="+mj-ea"/>
                <a:cs typeface="+mj-cs"/>
              </a:rPr>
              <a:t>Güvenli Bağlanma-Otonomi</a:t>
            </a:r>
            <a:endParaRPr lang="en-AU" dirty="0" smtClean="0">
              <a:ea typeface="+mj-ea"/>
              <a:cs typeface="+mj-cs"/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8046" y="2057400"/>
            <a:ext cx="2427773" cy="4038600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endParaRPr lang="en-AU" sz="1400" dirty="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tr-TR" sz="1400" dirty="0" smtClean="0"/>
              <a:t>Çok fazla diğerlerine güvenen</a:t>
            </a:r>
            <a:endParaRPr lang="en-AU" sz="1400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tr-TR" sz="1400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AU" sz="1400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AU" sz="1400" dirty="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tr-TR" sz="1400" dirty="0" smtClean="0"/>
              <a:t>Diğerlerine güvenen</a:t>
            </a:r>
            <a:endParaRPr lang="en-AU" sz="1400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AU" sz="1400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AU" sz="1400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AU" sz="1400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AU" sz="1400" dirty="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tr-TR" sz="1400" dirty="0" smtClean="0"/>
              <a:t>Diğerlerine hiç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tr-TR" sz="1400" dirty="0" smtClean="0"/>
              <a:t>güvenmeyen</a:t>
            </a:r>
            <a:endParaRPr lang="en-AU" sz="1400" dirty="0" smtClean="0"/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>
            <a:off x="2411413" y="2565400"/>
            <a:ext cx="0" cy="2447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ea typeface="ＭＳ Ｐゴシック" charset="0"/>
            </a:endParaRPr>
          </a:p>
        </p:txBody>
      </p:sp>
      <p:sp>
        <p:nvSpPr>
          <p:cNvPr id="118789" name="Line 5"/>
          <p:cNvSpPr>
            <a:spLocks noChangeShapeType="1"/>
          </p:cNvSpPr>
          <p:nvPr/>
        </p:nvSpPr>
        <p:spPr bwMode="auto">
          <a:xfrm>
            <a:off x="6732588" y="2565400"/>
            <a:ext cx="0" cy="2447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ea typeface="ＭＳ Ｐゴシック" charset="0"/>
            </a:endParaRPr>
          </a:p>
        </p:txBody>
      </p:sp>
      <p:sp>
        <p:nvSpPr>
          <p:cNvPr id="118791" name="Line 7"/>
          <p:cNvSpPr>
            <a:spLocks noChangeShapeType="1"/>
          </p:cNvSpPr>
          <p:nvPr/>
        </p:nvSpPr>
        <p:spPr bwMode="auto">
          <a:xfrm>
            <a:off x="2843213" y="3716338"/>
            <a:ext cx="3529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ea typeface="ＭＳ Ｐゴシック" charset="0"/>
            </a:endParaRPr>
          </a:p>
        </p:txBody>
      </p:sp>
      <p:sp>
        <p:nvSpPr>
          <p:cNvPr id="118792" name="AutoShape 8"/>
          <p:cNvSpPr>
            <a:spLocks noChangeArrowheads="1"/>
          </p:cNvSpPr>
          <p:nvPr/>
        </p:nvSpPr>
        <p:spPr bwMode="auto">
          <a:xfrm>
            <a:off x="4431979" y="3805838"/>
            <a:ext cx="358775" cy="720725"/>
          </a:xfrm>
          <a:prstGeom prst="flowChartExtra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Verdana" charset="0"/>
              <a:ea typeface="ＭＳ Ｐゴシック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879982" y="2057399"/>
            <a:ext cx="2153136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endParaRPr lang="en-AU" sz="1400" dirty="0" smtClean="0"/>
          </a:p>
          <a:p>
            <a:pPr>
              <a:buFont typeface="Wingdings" pitchFamily="2" charset="2"/>
              <a:buNone/>
            </a:pPr>
            <a:r>
              <a:rPr lang="tr-TR" sz="1400" dirty="0" smtClean="0"/>
              <a:t>Çok fazla kendine güvenen</a:t>
            </a:r>
            <a:endParaRPr lang="en-AU" sz="1400" dirty="0" smtClean="0"/>
          </a:p>
          <a:p>
            <a:pPr>
              <a:buFont typeface="Wingdings" pitchFamily="2" charset="2"/>
              <a:buNone/>
            </a:pPr>
            <a:endParaRPr lang="tr-TR" sz="1400" dirty="0" smtClean="0"/>
          </a:p>
          <a:p>
            <a:pPr>
              <a:buFont typeface="Wingdings" pitchFamily="2" charset="2"/>
              <a:buNone/>
            </a:pPr>
            <a:endParaRPr lang="en-AU" sz="1400" dirty="0" smtClean="0"/>
          </a:p>
          <a:p>
            <a:pPr>
              <a:buFont typeface="Wingdings" pitchFamily="2" charset="2"/>
              <a:buNone/>
            </a:pPr>
            <a:endParaRPr lang="en-AU" sz="1400" dirty="0" smtClean="0"/>
          </a:p>
          <a:p>
            <a:pPr>
              <a:buFont typeface="Wingdings" pitchFamily="2" charset="2"/>
              <a:buNone/>
            </a:pPr>
            <a:r>
              <a:rPr lang="tr-TR" sz="1400" dirty="0" smtClean="0"/>
              <a:t>Kendine güvenen</a:t>
            </a:r>
            <a:endParaRPr lang="en-AU" sz="1400" dirty="0" smtClean="0"/>
          </a:p>
          <a:p>
            <a:pPr>
              <a:buFont typeface="Wingdings" pitchFamily="2" charset="2"/>
              <a:buNone/>
            </a:pPr>
            <a:endParaRPr lang="en-AU" sz="1400" dirty="0" smtClean="0"/>
          </a:p>
          <a:p>
            <a:pPr>
              <a:buFont typeface="Wingdings" pitchFamily="2" charset="2"/>
              <a:buNone/>
            </a:pPr>
            <a:endParaRPr lang="en-AU" sz="1400" dirty="0" smtClean="0"/>
          </a:p>
          <a:p>
            <a:pPr>
              <a:buFont typeface="Wingdings" pitchFamily="2" charset="2"/>
              <a:buNone/>
            </a:pPr>
            <a:endParaRPr lang="en-AU" sz="1400" dirty="0" smtClean="0"/>
          </a:p>
          <a:p>
            <a:pPr>
              <a:buFont typeface="Wingdings" pitchFamily="2" charset="2"/>
              <a:buNone/>
            </a:pPr>
            <a:endParaRPr lang="en-AU" sz="1400" dirty="0" smtClean="0"/>
          </a:p>
          <a:p>
            <a:pPr>
              <a:buFont typeface="Wingdings" pitchFamily="2" charset="2"/>
              <a:buNone/>
            </a:pPr>
            <a:r>
              <a:rPr lang="tr-TR" sz="1400" dirty="0" smtClean="0"/>
              <a:t>Kendine hiç güvenmeyen</a:t>
            </a:r>
            <a:endParaRPr lang="en-AU" sz="1400" dirty="0" smtClean="0"/>
          </a:p>
        </p:txBody>
      </p:sp>
    </p:spTree>
    <p:extLst>
      <p:ext uri="{BB962C8B-B14F-4D97-AF65-F5344CB8AC3E}">
        <p14:creationId xmlns:p14="http://schemas.microsoft.com/office/powerpoint/2010/main" val="351846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4602" y="609600"/>
            <a:ext cx="7105063" cy="533400"/>
          </a:xfrm>
        </p:spPr>
        <p:txBody>
          <a:bodyPr/>
          <a:lstStyle/>
          <a:p>
            <a:pPr eaLnBrk="1" hangingPunct="1">
              <a:defRPr/>
            </a:pPr>
            <a:r>
              <a:rPr lang="tr-TR" sz="4800" dirty="0" smtClean="0">
                <a:ea typeface="+mj-ea"/>
                <a:cs typeface="+mj-cs"/>
              </a:rPr>
              <a:t>Güvenlik Alanı:                    Güvenli Bağlanma</a:t>
            </a:r>
            <a:endParaRPr lang="en-AU" sz="4800" dirty="0" smtClean="0">
              <a:ea typeface="+mj-ea"/>
              <a:cs typeface="+mj-cs"/>
            </a:endParaRPr>
          </a:p>
        </p:txBody>
      </p:sp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1600715" y="2743200"/>
            <a:ext cx="6192838" cy="9144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tr-TR" sz="1800" dirty="0" smtClean="0"/>
              <a:t>Bağlılık içinde Otonomi</a:t>
            </a:r>
            <a:endParaRPr lang="en-AU" sz="1800" dirty="0"/>
          </a:p>
          <a:p>
            <a:pPr algn="ctr" eaLnBrk="1" hangingPunct="1"/>
            <a:r>
              <a:rPr lang="tr-TR" altLang="ja-JP" sz="1800" dirty="0" smtClean="0">
                <a:latin typeface="Arial" panose="020B0604020202020204" pitchFamily="34" charset="0"/>
              </a:rPr>
              <a:t>Yanımda ol ki tek başına yapabileyim</a:t>
            </a:r>
            <a:endParaRPr lang="en-AU" sz="1800" dirty="0"/>
          </a:p>
        </p:txBody>
      </p:sp>
      <p:sp>
        <p:nvSpPr>
          <p:cNvPr id="119814" name="Line 6"/>
          <p:cNvSpPr>
            <a:spLocks noChangeShapeType="1"/>
          </p:cNvSpPr>
          <p:nvPr/>
        </p:nvSpPr>
        <p:spPr bwMode="auto">
          <a:xfrm>
            <a:off x="1619250" y="2781300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ea typeface="ＭＳ Ｐゴシック" charset="0"/>
            </a:endParaRPr>
          </a:p>
        </p:txBody>
      </p:sp>
      <p:sp>
        <p:nvSpPr>
          <p:cNvPr id="119815" name="Rectangle 7"/>
          <p:cNvSpPr>
            <a:spLocks noChangeArrowheads="1"/>
          </p:cNvSpPr>
          <p:nvPr/>
        </p:nvSpPr>
        <p:spPr bwMode="auto">
          <a:xfrm>
            <a:off x="1619250" y="4941888"/>
            <a:ext cx="6265863" cy="9144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tr-TR" sz="1800" dirty="0" smtClean="0"/>
              <a:t>Otonominin içinden Bağlılık</a:t>
            </a:r>
            <a:endParaRPr lang="en-AU" sz="1800" dirty="0"/>
          </a:p>
          <a:p>
            <a:pPr algn="ctr" eaLnBrk="1" hangingPunct="1"/>
            <a:r>
              <a:rPr lang="ja-JP" altLang="en-AU" sz="1800" dirty="0" smtClean="0">
                <a:latin typeface="Arial" panose="020B0604020202020204" pitchFamily="34" charset="0"/>
              </a:rPr>
              <a:t>“</a:t>
            </a:r>
            <a:r>
              <a:rPr lang="tr-TR" altLang="ja-JP" sz="1800" dirty="0" smtClean="0"/>
              <a:t>Bizin içinde seni ve beni koruyalım</a:t>
            </a:r>
            <a:r>
              <a:rPr lang="ja-JP" altLang="en-AU" sz="1800" dirty="0" smtClean="0">
                <a:latin typeface="Arial" panose="020B0604020202020204" pitchFamily="34" charset="0"/>
              </a:rPr>
              <a:t>”</a:t>
            </a: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243945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/>
              <a:t>Bağlanma Deyince Ne Anlamalıyız?</a:t>
            </a:r>
            <a:endParaRPr lang="en-US" sz="4000" dirty="0"/>
          </a:p>
        </p:txBody>
      </p:sp>
      <p:pic>
        <p:nvPicPr>
          <p:cNvPr id="2050" name="Picture 2" descr="http://us.cdn1.123rf.com/168nwm/paha_l/paha_l0805/paha_l080500186/3014335-mother-and-two-children-in-playro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362200"/>
            <a:ext cx="2667000" cy="396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67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"/>
          <p:cNvSpPr>
            <a:spLocks noGrp="1" noChangeArrowheads="1"/>
          </p:cNvSpPr>
          <p:nvPr>
            <p:ph type="title"/>
          </p:nvPr>
        </p:nvSpPr>
        <p:spPr>
          <a:xfrm>
            <a:off x="1370013" y="301625"/>
            <a:ext cx="7312025" cy="1143000"/>
          </a:xfrm>
        </p:spPr>
        <p:txBody>
          <a:bodyPr lIns="0" tIns="0" rIns="0" bIns="0"/>
          <a:lstStyle/>
          <a:p>
            <a:pPr defTabSz="914400" eaLnBrk="1"/>
            <a:r>
              <a:rPr lang="tr-TR" altLang="en-US" sz="36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Güvenli Bağlanan Kişi</a:t>
            </a:r>
            <a:endParaRPr lang="en-US" altLang="en-US" dirty="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44613" y="2209800"/>
            <a:ext cx="7312025" cy="4114800"/>
          </a:xfrm>
        </p:spPr>
        <p:txBody>
          <a:bodyPr lIns="0" tIns="0" rIns="0" bIns="0"/>
          <a:lstStyle/>
          <a:p>
            <a:pPr marL="457200" indent="-457200" defTabSz="914400" eaLnBrk="1">
              <a:spcBef>
                <a:spcPts val="600"/>
              </a:spcBef>
              <a:buClr>
                <a:srgbClr val="110472"/>
              </a:buClr>
              <a:buSzPct val="70000"/>
              <a:buFont typeface="Courier New" panose="02070309020205020404" pitchFamily="49" charset="0"/>
              <a:buChar char="o"/>
            </a:pPr>
            <a:r>
              <a:rPr lang="tr-TR" altLang="en-US" sz="28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Verdana" panose="020B0604030504040204" pitchFamily="34" charset="0"/>
              </a:rPr>
              <a:t>Diğer insanlara güvenebilir.</a:t>
            </a:r>
            <a:endParaRPr lang="en-US" altLang="en-US" sz="2800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Verdana" panose="020B0604030504040204" pitchFamily="34" charset="0"/>
            </a:endParaRPr>
          </a:p>
          <a:p>
            <a:pPr marL="457200" indent="-457200" defTabSz="914400" eaLnBrk="1">
              <a:spcBef>
                <a:spcPts val="600"/>
              </a:spcBef>
              <a:buClr>
                <a:srgbClr val="110472"/>
              </a:buClr>
              <a:buSzPct val="70000"/>
              <a:buFont typeface="Courier New" panose="02070309020205020404" pitchFamily="49" charset="0"/>
              <a:buChar char="o"/>
            </a:pPr>
            <a:r>
              <a:rPr lang="tr-TR" altLang="en-US" sz="28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Verdana" panose="020B0604030504040204" pitchFamily="34" charset="0"/>
              </a:rPr>
              <a:t>Kendini sakinleştirebilir.</a:t>
            </a:r>
            <a:endParaRPr lang="en-US" altLang="en-US" sz="2800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Verdana" panose="020B0604030504040204" pitchFamily="34" charset="0"/>
            </a:endParaRPr>
          </a:p>
          <a:p>
            <a:pPr marL="457200" indent="-457200" defTabSz="914400" eaLnBrk="1">
              <a:spcBef>
                <a:spcPts val="600"/>
              </a:spcBef>
              <a:buClr>
                <a:srgbClr val="110472"/>
              </a:buClr>
              <a:buSzPct val="70000"/>
              <a:buFont typeface="Courier New" panose="02070309020205020404" pitchFamily="49" charset="0"/>
              <a:buChar char="o"/>
            </a:pPr>
            <a:r>
              <a:rPr lang="tr-TR" altLang="en-US" sz="28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Verdana" panose="020B0604030504040204" pitchFamily="34" charset="0"/>
              </a:rPr>
              <a:t>Yakın olabilmeyi göze alır.</a:t>
            </a:r>
            <a:endParaRPr lang="en-US" altLang="en-US" sz="2800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Verdana" panose="020B0604030504040204" pitchFamily="34" charset="0"/>
            </a:endParaRPr>
          </a:p>
          <a:p>
            <a:pPr marL="457200" indent="-457200" defTabSz="914400" eaLnBrk="1">
              <a:spcBef>
                <a:spcPts val="600"/>
              </a:spcBef>
              <a:buClr>
                <a:srgbClr val="110472"/>
              </a:buClr>
              <a:buSzPct val="70000"/>
              <a:buFont typeface="Courier New" panose="02070309020205020404" pitchFamily="49" charset="0"/>
              <a:buChar char="o"/>
            </a:pPr>
            <a:r>
              <a:rPr lang="tr-TR" altLang="en-US" sz="28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Verdana" panose="020B0604030504040204" pitchFamily="34" charset="0"/>
              </a:rPr>
              <a:t>Destek arar, desteği kabul eder.</a:t>
            </a:r>
            <a:endParaRPr lang="en-US" altLang="en-US" sz="2800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Verdana" panose="020B0604030504040204" pitchFamily="34" charset="0"/>
            </a:endParaRPr>
          </a:p>
          <a:p>
            <a:pPr marL="457200" indent="-457200" defTabSz="914400" eaLnBrk="1">
              <a:spcBef>
                <a:spcPts val="600"/>
              </a:spcBef>
              <a:buClr>
                <a:srgbClr val="110472"/>
              </a:buClr>
              <a:buSzPct val="70000"/>
              <a:buFont typeface="Courier New" panose="02070309020205020404" pitchFamily="49" charset="0"/>
              <a:buChar char="o"/>
            </a:pPr>
            <a:r>
              <a:rPr lang="tr-TR" altLang="en-US" sz="28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Verdana" panose="020B0604030504040204" pitchFamily="34" charset="0"/>
              </a:rPr>
              <a:t>Bağımsız davranabilir.</a:t>
            </a:r>
            <a:endParaRPr lang="en-US" altLang="en-US" sz="2800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Verdana" panose="020B0604030504040204" pitchFamily="34" charset="0"/>
            </a:endParaRPr>
          </a:p>
          <a:p>
            <a:pPr marL="457200" indent="-457200" defTabSz="914400" eaLnBrk="1">
              <a:spcBef>
                <a:spcPts val="600"/>
              </a:spcBef>
              <a:buClr>
                <a:srgbClr val="110472"/>
              </a:buClr>
              <a:buSzPct val="70000"/>
              <a:buFont typeface="Courier New" panose="02070309020205020404" pitchFamily="49" charset="0"/>
              <a:buChar char="o"/>
            </a:pPr>
            <a:r>
              <a:rPr lang="tr-TR" altLang="en-US" sz="28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Verdana" panose="020B0604030504040204" pitchFamily="34" charset="0"/>
              </a:rPr>
              <a:t>Benlik değerini koruyabilir.</a:t>
            </a:r>
            <a:endParaRPr lang="en-US" altLang="en-US" sz="2800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1114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81000"/>
            <a:ext cx="9067800" cy="953844"/>
          </a:xfrm>
        </p:spPr>
        <p:txBody>
          <a:bodyPr/>
          <a:lstStyle/>
          <a:p>
            <a:pPr eaLnBrk="1" hangingPunct="1">
              <a:defRPr/>
            </a:pPr>
            <a:r>
              <a:rPr lang="tr-TR" sz="4800" dirty="0" smtClean="0">
                <a:ea typeface="+mj-ea"/>
                <a:cs typeface="+mj-cs"/>
              </a:rPr>
              <a:t>Kaçınan Bağlanma- Otonomi</a:t>
            </a:r>
            <a:endParaRPr lang="en-AU" sz="4800" dirty="0" smtClean="0">
              <a:ea typeface="+mj-ea"/>
              <a:cs typeface="+mj-cs"/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8047" y="2057400"/>
            <a:ext cx="2153136" cy="3877815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endParaRPr lang="en-AU" sz="1400" dirty="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tr-TR" sz="1400" dirty="0" smtClean="0"/>
              <a:t>Çok fazla diğerlerine güvenen</a:t>
            </a:r>
            <a:endParaRPr lang="en-AU" sz="1400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tr-TR" sz="1400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AU" sz="1400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AU" sz="1400" dirty="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tr-TR" sz="1400" dirty="0" smtClean="0"/>
              <a:t>Diğerlerine güvenen</a:t>
            </a:r>
            <a:endParaRPr lang="en-AU" sz="1400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AU" sz="1400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AU" sz="1400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AU" sz="1400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AU" sz="1400" dirty="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tr-TR" sz="1400" dirty="0" smtClean="0"/>
              <a:t>Diğerlerine hiç güvenmeyen</a:t>
            </a:r>
            <a:endParaRPr lang="en-AU" sz="1400" dirty="0" smtClean="0"/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>
            <a:off x="2411413" y="2565400"/>
            <a:ext cx="0" cy="2447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ea typeface="ＭＳ Ｐゴシック" charset="0"/>
            </a:endParaRPr>
          </a:p>
        </p:txBody>
      </p:sp>
      <p:sp>
        <p:nvSpPr>
          <p:cNvPr id="118789" name="Line 5"/>
          <p:cNvSpPr>
            <a:spLocks noChangeShapeType="1"/>
          </p:cNvSpPr>
          <p:nvPr/>
        </p:nvSpPr>
        <p:spPr bwMode="auto">
          <a:xfrm>
            <a:off x="6732588" y="2565400"/>
            <a:ext cx="0" cy="2447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ea typeface="ＭＳ Ｐゴシック" charset="0"/>
            </a:endParaRPr>
          </a:p>
        </p:txBody>
      </p:sp>
      <p:sp>
        <p:nvSpPr>
          <p:cNvPr id="118791" name="Line 7"/>
          <p:cNvSpPr>
            <a:spLocks noChangeShapeType="1"/>
          </p:cNvSpPr>
          <p:nvPr/>
        </p:nvSpPr>
        <p:spPr bwMode="auto">
          <a:xfrm flipV="1">
            <a:off x="2819400" y="2667000"/>
            <a:ext cx="3505200" cy="2133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ea typeface="ＭＳ Ｐゴシック" charset="0"/>
            </a:endParaRPr>
          </a:p>
        </p:txBody>
      </p:sp>
      <p:sp>
        <p:nvSpPr>
          <p:cNvPr id="118792" name="AutoShape 8"/>
          <p:cNvSpPr>
            <a:spLocks noChangeArrowheads="1"/>
          </p:cNvSpPr>
          <p:nvPr/>
        </p:nvSpPr>
        <p:spPr bwMode="auto">
          <a:xfrm>
            <a:off x="4431979" y="3805838"/>
            <a:ext cx="358775" cy="720725"/>
          </a:xfrm>
          <a:prstGeom prst="flowChartExtra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Verdana" charset="0"/>
              <a:ea typeface="ＭＳ Ｐゴシック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879982" y="2057399"/>
            <a:ext cx="2153136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endParaRPr lang="en-AU" sz="1400" dirty="0" smtClean="0"/>
          </a:p>
          <a:p>
            <a:pPr>
              <a:buFont typeface="Wingdings" pitchFamily="2" charset="2"/>
              <a:buNone/>
            </a:pPr>
            <a:r>
              <a:rPr lang="tr-TR" sz="1400" dirty="0" smtClean="0"/>
              <a:t>Çok fazla kendine güvenen</a:t>
            </a:r>
            <a:endParaRPr lang="en-AU" sz="1400" dirty="0" smtClean="0"/>
          </a:p>
          <a:p>
            <a:pPr>
              <a:buFont typeface="Wingdings" pitchFamily="2" charset="2"/>
              <a:buNone/>
            </a:pPr>
            <a:endParaRPr lang="tr-TR" sz="1400" dirty="0" smtClean="0"/>
          </a:p>
          <a:p>
            <a:pPr>
              <a:buFont typeface="Wingdings" pitchFamily="2" charset="2"/>
              <a:buNone/>
            </a:pPr>
            <a:endParaRPr lang="en-AU" sz="1400" dirty="0" smtClean="0"/>
          </a:p>
          <a:p>
            <a:pPr>
              <a:buFont typeface="Wingdings" pitchFamily="2" charset="2"/>
              <a:buNone/>
            </a:pPr>
            <a:endParaRPr lang="en-AU" sz="1400" dirty="0" smtClean="0"/>
          </a:p>
          <a:p>
            <a:pPr>
              <a:buFont typeface="Wingdings" pitchFamily="2" charset="2"/>
              <a:buNone/>
            </a:pPr>
            <a:r>
              <a:rPr lang="tr-TR" sz="1400" dirty="0" smtClean="0"/>
              <a:t>Kendine güvenen</a:t>
            </a:r>
            <a:endParaRPr lang="en-AU" sz="1400" dirty="0" smtClean="0"/>
          </a:p>
          <a:p>
            <a:pPr>
              <a:buFont typeface="Wingdings" pitchFamily="2" charset="2"/>
              <a:buNone/>
            </a:pPr>
            <a:endParaRPr lang="en-AU" sz="1400" dirty="0" smtClean="0"/>
          </a:p>
          <a:p>
            <a:pPr>
              <a:buFont typeface="Wingdings" pitchFamily="2" charset="2"/>
              <a:buNone/>
            </a:pPr>
            <a:endParaRPr lang="en-AU" sz="1400" dirty="0" smtClean="0"/>
          </a:p>
          <a:p>
            <a:pPr>
              <a:buFont typeface="Wingdings" pitchFamily="2" charset="2"/>
              <a:buNone/>
            </a:pPr>
            <a:endParaRPr lang="en-AU" sz="1400" dirty="0" smtClean="0"/>
          </a:p>
          <a:p>
            <a:pPr>
              <a:buFont typeface="Wingdings" pitchFamily="2" charset="2"/>
              <a:buNone/>
            </a:pPr>
            <a:endParaRPr lang="en-AU" sz="1400" dirty="0" smtClean="0"/>
          </a:p>
          <a:p>
            <a:pPr>
              <a:buFont typeface="Wingdings" pitchFamily="2" charset="2"/>
              <a:buNone/>
            </a:pPr>
            <a:r>
              <a:rPr lang="tr-TR" sz="1400" dirty="0" smtClean="0"/>
              <a:t>Kendine hiç güvenmeyen</a:t>
            </a:r>
            <a:endParaRPr lang="en-AU" sz="1400" dirty="0" smtClean="0"/>
          </a:p>
        </p:txBody>
      </p:sp>
    </p:spTree>
    <p:extLst>
      <p:ext uri="{BB962C8B-B14F-4D97-AF65-F5344CB8AC3E}">
        <p14:creationId xmlns:p14="http://schemas.microsoft.com/office/powerpoint/2010/main" val="277866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88361" y="4800600"/>
            <a:ext cx="4800600" cy="1219200"/>
          </a:xfrm>
        </p:spPr>
        <p:txBody>
          <a:bodyPr>
            <a:normAutofit/>
          </a:bodyPr>
          <a:lstStyle/>
          <a:p>
            <a:pPr eaLnBrk="1" hangingPunct="1">
              <a:buFont typeface="Wingdings" charset="0"/>
              <a:buNone/>
              <a:defRPr/>
            </a:pPr>
            <a:endParaRPr lang="en-AU" dirty="0" smtClean="0">
              <a:ea typeface="+mn-ea"/>
              <a:cs typeface="+mn-cs"/>
            </a:endParaRPr>
          </a:p>
          <a:p>
            <a:pPr algn="ctr" eaLnBrk="1" hangingPunct="1">
              <a:buFont typeface="Wingdings" charset="0"/>
              <a:buNone/>
              <a:defRPr/>
            </a:pPr>
            <a:r>
              <a:rPr lang="en-AU" dirty="0" smtClean="0">
                <a:ea typeface="+mn-ea"/>
                <a:cs typeface="+mn-cs"/>
              </a:rPr>
              <a:t>   </a:t>
            </a:r>
            <a:r>
              <a:rPr lang="tr-TR" dirty="0" smtClean="0">
                <a:ea typeface="+mn-ea"/>
                <a:cs typeface="+mn-cs"/>
              </a:rPr>
              <a:t>Sahte Otonomi</a:t>
            </a:r>
            <a:endParaRPr lang="en-AU" dirty="0" smtClean="0">
              <a:ea typeface="+mn-ea"/>
              <a:cs typeface="+mn-cs"/>
            </a:endParaRPr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2082183" y="2590800"/>
            <a:ext cx="4968875" cy="1368425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tr-TR" sz="1800" dirty="0" smtClean="0"/>
              <a:t>Bağlılık olmayan Otonomi</a:t>
            </a:r>
            <a:endParaRPr lang="en-AU" sz="1800" dirty="0"/>
          </a:p>
          <a:p>
            <a:pPr algn="ctr" eaLnBrk="1" hangingPunct="1"/>
            <a:r>
              <a:rPr lang="tr-TR" sz="1800" dirty="0" smtClean="0"/>
              <a:t>Kendi olabilmek için ilişkiden vazgeçmek</a:t>
            </a:r>
            <a:endParaRPr lang="en-AU" sz="18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43000" y="762000"/>
            <a:ext cx="7105063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tr-TR" sz="4400" dirty="0" smtClean="0"/>
              <a:t>Güvenlik Alanı:                      Kaçınan Bağlanma</a:t>
            </a:r>
            <a:endParaRPr lang="en-AU" sz="4400" dirty="0" smtClean="0"/>
          </a:p>
        </p:txBody>
      </p:sp>
    </p:spTree>
    <p:extLst>
      <p:ext uri="{BB962C8B-B14F-4D97-AF65-F5344CB8AC3E}">
        <p14:creationId xmlns:p14="http://schemas.microsoft.com/office/powerpoint/2010/main" val="231054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"/>
          <p:cNvSpPr>
            <a:spLocks noGrp="1" noChangeArrowheads="1"/>
          </p:cNvSpPr>
          <p:nvPr>
            <p:ph type="title"/>
          </p:nvPr>
        </p:nvSpPr>
        <p:spPr>
          <a:xfrm>
            <a:off x="1370013" y="301625"/>
            <a:ext cx="7312025" cy="1143000"/>
          </a:xfrm>
        </p:spPr>
        <p:txBody>
          <a:bodyPr lIns="0" tIns="0" rIns="0" bIns="0"/>
          <a:lstStyle/>
          <a:p>
            <a:pPr defTabSz="904875" eaLnBrk="1"/>
            <a:r>
              <a:rPr lang="tr-TR" altLang="en-US" sz="44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Kaçınan Bağlanan Kişi</a:t>
            </a:r>
            <a:endParaRPr lang="en-US" altLang="en-US" sz="7200" dirty="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80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70013" y="2362200"/>
            <a:ext cx="7312025" cy="4114800"/>
          </a:xfrm>
        </p:spPr>
        <p:txBody>
          <a:bodyPr lIns="0" tIns="0" rIns="0" bIns="0"/>
          <a:lstStyle/>
          <a:p>
            <a:pPr marL="457200" indent="-457200" defTabSz="914400" eaLnBrk="1">
              <a:lnSpc>
                <a:spcPct val="150000"/>
              </a:lnSpc>
              <a:spcBef>
                <a:spcPts val="600"/>
              </a:spcBef>
              <a:buClr>
                <a:srgbClr val="110472"/>
              </a:buClr>
              <a:buSzPct val="70000"/>
              <a:buFont typeface="Courier New" panose="02070309020205020404" pitchFamily="49" charset="0"/>
              <a:buChar char="o"/>
            </a:pPr>
            <a:r>
              <a:rPr lang="tr-TR" alt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Duygularını ifade etmez.</a:t>
            </a:r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457200" indent="-457200" defTabSz="914400" eaLnBrk="1">
              <a:lnSpc>
                <a:spcPct val="150000"/>
              </a:lnSpc>
              <a:spcBef>
                <a:spcPts val="600"/>
              </a:spcBef>
              <a:buClr>
                <a:srgbClr val="110472"/>
              </a:buClr>
              <a:buSzPct val="70000"/>
              <a:buFont typeface="Courier New" panose="02070309020205020404" pitchFamily="49" charset="0"/>
              <a:buChar char="o"/>
            </a:pPr>
            <a:r>
              <a:rPr lang="tr-TR" alt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Diğer insanları iter.</a:t>
            </a:r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457200" indent="-457200" defTabSz="914400" eaLnBrk="1">
              <a:lnSpc>
                <a:spcPct val="150000"/>
              </a:lnSpc>
              <a:spcBef>
                <a:spcPts val="600"/>
              </a:spcBef>
              <a:buClr>
                <a:srgbClr val="110472"/>
              </a:buClr>
              <a:buSzPct val="70000"/>
              <a:buFont typeface="Courier New" panose="02070309020205020404" pitchFamily="49" charset="0"/>
              <a:buChar char="o"/>
            </a:pPr>
            <a:r>
              <a:rPr lang="tr-TR" alt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Onun için diğer insanlar asla yeteri kadar iyi değildir.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655277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-457200" y="438290"/>
            <a:ext cx="10058400" cy="1054250"/>
          </a:xfrm>
        </p:spPr>
        <p:txBody>
          <a:bodyPr/>
          <a:lstStyle/>
          <a:p>
            <a:pPr eaLnBrk="1" hangingPunct="1">
              <a:defRPr/>
            </a:pPr>
            <a:r>
              <a:rPr lang="tr-TR" sz="4800" dirty="0" smtClean="0"/>
              <a:t>İkircikli Bağlanma- Otonomi</a:t>
            </a:r>
            <a:endParaRPr lang="en-AU" sz="4800" dirty="0" smtClean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8047" y="2057400"/>
            <a:ext cx="2153136" cy="3877815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endParaRPr lang="en-AU" sz="1400" dirty="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tr-TR" sz="1400" dirty="0" smtClean="0"/>
              <a:t>Çok fazla diğerlerine güvenen</a:t>
            </a:r>
            <a:endParaRPr lang="en-AU" sz="1400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tr-TR" sz="1400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AU" sz="1400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AU" sz="1400" dirty="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tr-TR" sz="1400" dirty="0" smtClean="0"/>
              <a:t>Diğerlerine güvenen</a:t>
            </a:r>
            <a:endParaRPr lang="en-AU" sz="1400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AU" sz="1400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AU" sz="1400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AU" sz="1400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AU" sz="1400" dirty="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tr-TR" sz="1400" dirty="0" smtClean="0"/>
              <a:t>Diğerlerine hiç güvenmeyen</a:t>
            </a:r>
            <a:endParaRPr lang="en-AU" sz="1400" dirty="0" smtClean="0"/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>
            <a:off x="2411413" y="2565400"/>
            <a:ext cx="0" cy="2447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ea typeface="ＭＳ Ｐゴシック" charset="0"/>
            </a:endParaRPr>
          </a:p>
        </p:txBody>
      </p:sp>
      <p:sp>
        <p:nvSpPr>
          <p:cNvPr id="118789" name="Line 5"/>
          <p:cNvSpPr>
            <a:spLocks noChangeShapeType="1"/>
          </p:cNvSpPr>
          <p:nvPr/>
        </p:nvSpPr>
        <p:spPr bwMode="auto">
          <a:xfrm>
            <a:off x="6732588" y="2565400"/>
            <a:ext cx="0" cy="2447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ea typeface="ＭＳ Ｐゴシック" charset="0"/>
            </a:endParaRPr>
          </a:p>
        </p:txBody>
      </p:sp>
      <p:sp>
        <p:nvSpPr>
          <p:cNvPr id="118791" name="Line 7"/>
          <p:cNvSpPr>
            <a:spLocks noChangeShapeType="1"/>
          </p:cNvSpPr>
          <p:nvPr/>
        </p:nvSpPr>
        <p:spPr bwMode="auto">
          <a:xfrm>
            <a:off x="2895600" y="2743200"/>
            <a:ext cx="3352800" cy="2057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ea typeface="ＭＳ Ｐゴシック" charset="0"/>
            </a:endParaRPr>
          </a:p>
        </p:txBody>
      </p:sp>
      <p:sp>
        <p:nvSpPr>
          <p:cNvPr id="118792" name="AutoShape 8"/>
          <p:cNvSpPr>
            <a:spLocks noChangeArrowheads="1"/>
          </p:cNvSpPr>
          <p:nvPr/>
        </p:nvSpPr>
        <p:spPr bwMode="auto">
          <a:xfrm>
            <a:off x="4431979" y="3805838"/>
            <a:ext cx="358775" cy="720725"/>
          </a:xfrm>
          <a:prstGeom prst="flowChartExtra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Verdana" charset="0"/>
              <a:ea typeface="ＭＳ Ｐゴシック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879982" y="2057399"/>
            <a:ext cx="2153136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endParaRPr lang="en-AU" sz="1400" dirty="0" smtClean="0"/>
          </a:p>
          <a:p>
            <a:pPr>
              <a:buFont typeface="Wingdings" pitchFamily="2" charset="2"/>
              <a:buNone/>
            </a:pPr>
            <a:r>
              <a:rPr lang="tr-TR" sz="1400" dirty="0" smtClean="0"/>
              <a:t>Çok fazla kendine güvenen</a:t>
            </a:r>
            <a:endParaRPr lang="en-AU" sz="1400" dirty="0" smtClean="0"/>
          </a:p>
          <a:p>
            <a:pPr>
              <a:buFont typeface="Wingdings" pitchFamily="2" charset="2"/>
              <a:buNone/>
            </a:pPr>
            <a:endParaRPr lang="tr-TR" sz="1400" dirty="0" smtClean="0"/>
          </a:p>
          <a:p>
            <a:pPr>
              <a:buFont typeface="Wingdings" pitchFamily="2" charset="2"/>
              <a:buNone/>
            </a:pPr>
            <a:endParaRPr lang="en-AU" sz="1400" dirty="0" smtClean="0"/>
          </a:p>
          <a:p>
            <a:pPr>
              <a:buFont typeface="Wingdings" pitchFamily="2" charset="2"/>
              <a:buNone/>
            </a:pPr>
            <a:endParaRPr lang="en-AU" sz="1400" dirty="0" smtClean="0"/>
          </a:p>
          <a:p>
            <a:pPr>
              <a:buFont typeface="Wingdings" pitchFamily="2" charset="2"/>
              <a:buNone/>
            </a:pPr>
            <a:r>
              <a:rPr lang="tr-TR" sz="1400" dirty="0" smtClean="0"/>
              <a:t>Kendine güvenen</a:t>
            </a:r>
            <a:endParaRPr lang="en-AU" sz="1400" dirty="0" smtClean="0"/>
          </a:p>
          <a:p>
            <a:pPr>
              <a:buFont typeface="Wingdings" pitchFamily="2" charset="2"/>
              <a:buNone/>
            </a:pPr>
            <a:endParaRPr lang="en-AU" sz="1400" dirty="0" smtClean="0"/>
          </a:p>
          <a:p>
            <a:pPr>
              <a:buFont typeface="Wingdings" pitchFamily="2" charset="2"/>
              <a:buNone/>
            </a:pPr>
            <a:endParaRPr lang="en-AU" sz="1400" dirty="0" smtClean="0"/>
          </a:p>
          <a:p>
            <a:pPr>
              <a:buFont typeface="Wingdings" pitchFamily="2" charset="2"/>
              <a:buNone/>
            </a:pPr>
            <a:endParaRPr lang="en-AU" sz="1400" dirty="0" smtClean="0"/>
          </a:p>
          <a:p>
            <a:pPr>
              <a:buFont typeface="Wingdings" pitchFamily="2" charset="2"/>
              <a:buNone/>
            </a:pPr>
            <a:endParaRPr lang="en-AU" sz="1400" dirty="0" smtClean="0"/>
          </a:p>
          <a:p>
            <a:pPr>
              <a:buFont typeface="Wingdings" pitchFamily="2" charset="2"/>
              <a:buNone/>
            </a:pPr>
            <a:r>
              <a:rPr lang="tr-TR" sz="1400" dirty="0" smtClean="0"/>
              <a:t>Kendine hiç güvenmeyen</a:t>
            </a:r>
            <a:endParaRPr lang="en-AU" sz="1400" dirty="0" smtClean="0"/>
          </a:p>
        </p:txBody>
      </p:sp>
    </p:spTree>
    <p:extLst>
      <p:ext uri="{BB962C8B-B14F-4D97-AF65-F5344CB8AC3E}">
        <p14:creationId xmlns:p14="http://schemas.microsoft.com/office/powerpoint/2010/main" val="207872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987553" cy="1322145"/>
          </a:xfrm>
        </p:spPr>
        <p:txBody>
          <a:bodyPr/>
          <a:lstStyle/>
          <a:p>
            <a:pPr>
              <a:defRPr/>
            </a:pPr>
            <a:r>
              <a:rPr lang="tr-TR" sz="4400" dirty="0"/>
              <a:t>Güvenlik Alanı: </a:t>
            </a:r>
            <a:r>
              <a:rPr lang="tr-TR" sz="4400" dirty="0" smtClean="0"/>
              <a:t>                      İkircikli </a:t>
            </a:r>
            <a:r>
              <a:rPr lang="tr-TR" sz="4400" dirty="0"/>
              <a:t>Bağlanma</a:t>
            </a:r>
            <a:endParaRPr lang="en-AU" sz="4400" dirty="0" smtClean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3962400"/>
            <a:ext cx="4114800" cy="1600200"/>
          </a:xfrm>
        </p:spPr>
        <p:txBody>
          <a:bodyPr>
            <a:normAutofit fontScale="32500" lnSpcReduction="20000"/>
          </a:bodyPr>
          <a:lstStyle/>
          <a:p>
            <a:pPr eaLnBrk="1" hangingPunct="1">
              <a:buFont typeface="Wingdings" charset="0"/>
              <a:buNone/>
              <a:defRPr/>
            </a:pPr>
            <a:endParaRPr lang="en-AU" dirty="0" smtClean="0">
              <a:ea typeface="+mn-ea"/>
              <a:cs typeface="+mn-cs"/>
            </a:endParaRPr>
          </a:p>
          <a:p>
            <a:pPr eaLnBrk="1" hangingPunct="1">
              <a:buFont typeface="Wingdings" charset="0"/>
              <a:buNone/>
              <a:defRPr/>
            </a:pPr>
            <a:endParaRPr lang="en-AU" dirty="0" smtClean="0">
              <a:ea typeface="+mn-ea"/>
              <a:cs typeface="+mn-cs"/>
            </a:endParaRPr>
          </a:p>
          <a:p>
            <a:pPr eaLnBrk="1" hangingPunct="1">
              <a:buFont typeface="Wingdings" charset="0"/>
              <a:buNone/>
              <a:defRPr/>
            </a:pPr>
            <a:endParaRPr lang="en-AU" dirty="0" smtClean="0">
              <a:ea typeface="+mn-ea"/>
              <a:cs typeface="+mn-cs"/>
            </a:endParaRPr>
          </a:p>
          <a:p>
            <a:pPr eaLnBrk="1" hangingPunct="1">
              <a:buFont typeface="Wingdings" charset="0"/>
              <a:buNone/>
              <a:defRPr/>
            </a:pPr>
            <a:endParaRPr lang="en-AU" sz="8000" b="1" dirty="0" smtClean="0">
              <a:ea typeface="+mn-ea"/>
              <a:cs typeface="+mn-cs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en-AU" sz="8000" b="1" dirty="0" smtClean="0">
                <a:ea typeface="+mn-ea"/>
                <a:cs typeface="+mn-cs"/>
              </a:rPr>
              <a:t>               </a:t>
            </a:r>
            <a:r>
              <a:rPr lang="tr-TR" sz="8000" b="1" dirty="0" smtClean="0">
                <a:ea typeface="+mn-ea"/>
                <a:cs typeface="+mn-cs"/>
              </a:rPr>
              <a:t>Sahte Yakınlık</a:t>
            </a:r>
            <a:endParaRPr lang="en-AU" sz="8000" b="1" dirty="0" smtClean="0">
              <a:ea typeface="+mn-ea"/>
              <a:cs typeface="+mn-cs"/>
            </a:endParaRPr>
          </a:p>
          <a:p>
            <a:pPr eaLnBrk="1" hangingPunct="1">
              <a:buFont typeface="Wingdings" charset="0"/>
              <a:buNone/>
              <a:defRPr/>
            </a:pPr>
            <a:endParaRPr lang="en-AU" dirty="0" smtClean="0">
              <a:ea typeface="+mn-ea"/>
              <a:cs typeface="+mn-cs"/>
            </a:endParaRPr>
          </a:p>
        </p:txBody>
      </p:sp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2057400" y="2743200"/>
            <a:ext cx="5256212" cy="1368425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tr-TR" sz="1800" dirty="0" err="1" smtClean="0"/>
              <a:t>Otonomisiz</a:t>
            </a:r>
            <a:r>
              <a:rPr lang="tr-TR" sz="1800" dirty="0" smtClean="0"/>
              <a:t> Bağlılık</a:t>
            </a:r>
            <a:r>
              <a:rPr lang="en-AU" altLang="ja-JP" sz="1800" dirty="0" smtClean="0"/>
              <a:t> </a:t>
            </a:r>
            <a:endParaRPr lang="tr-TR" altLang="ja-JP" sz="1800" dirty="0" smtClean="0"/>
          </a:p>
          <a:p>
            <a:pPr algn="ctr" eaLnBrk="1" hangingPunct="1"/>
            <a:r>
              <a:rPr lang="tr-TR" sz="1800" dirty="0" smtClean="0"/>
              <a:t>İlişkiyi korumak için kendinden vazgeçer.</a:t>
            </a: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380049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"/>
          <p:cNvSpPr>
            <a:spLocks noGrp="1" noChangeArrowheads="1"/>
          </p:cNvSpPr>
          <p:nvPr>
            <p:ph type="title"/>
          </p:nvPr>
        </p:nvSpPr>
        <p:spPr>
          <a:xfrm>
            <a:off x="1370013" y="301625"/>
            <a:ext cx="7312025" cy="1143000"/>
          </a:xfrm>
        </p:spPr>
        <p:txBody>
          <a:bodyPr lIns="0" tIns="0" rIns="0" bIns="0"/>
          <a:lstStyle/>
          <a:p>
            <a:pPr defTabSz="904875" eaLnBrk="1"/>
            <a:r>
              <a:rPr lang="tr-TR" altLang="en-US" sz="44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İkircikli Bağlanan Kişi</a:t>
            </a:r>
            <a:endParaRPr lang="en-US" altLang="en-US" sz="7200" dirty="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90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70012" y="2286000"/>
            <a:ext cx="7312025" cy="4114800"/>
          </a:xfrm>
        </p:spPr>
        <p:txBody>
          <a:bodyPr lIns="0" tIns="0" rIns="0" bIns="0"/>
          <a:lstStyle/>
          <a:p>
            <a:pPr marL="457200" indent="-457200" defTabSz="914400" eaLnBrk="1">
              <a:lnSpc>
                <a:spcPct val="150000"/>
              </a:lnSpc>
              <a:spcBef>
                <a:spcPts val="600"/>
              </a:spcBef>
              <a:buClr>
                <a:srgbClr val="110472"/>
              </a:buClr>
              <a:buSzPct val="70000"/>
              <a:buFont typeface="Courier New" panose="02070309020205020404" pitchFamily="49" charset="0"/>
              <a:buChar char="o"/>
            </a:pPr>
            <a:r>
              <a:rPr lang="tr-TR" alt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Hep ilişkiyi düşünür.</a:t>
            </a:r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457200" indent="-457200" defTabSz="914400" eaLnBrk="1">
              <a:lnSpc>
                <a:spcPct val="150000"/>
              </a:lnSpc>
              <a:spcBef>
                <a:spcPts val="600"/>
              </a:spcBef>
              <a:buClr>
                <a:srgbClr val="110472"/>
              </a:buClr>
              <a:buSzPct val="70000"/>
              <a:buFont typeface="Courier New" panose="02070309020205020404" pitchFamily="49" charset="0"/>
              <a:buChar char="o"/>
            </a:pPr>
            <a:r>
              <a:rPr lang="tr-TR" alt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Sevilmediklerine dair sürekli ipucu arar. </a:t>
            </a:r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457200" indent="-457200" defTabSz="914400" eaLnBrk="1">
              <a:lnSpc>
                <a:spcPct val="150000"/>
              </a:lnSpc>
              <a:spcBef>
                <a:spcPts val="600"/>
              </a:spcBef>
              <a:buClr>
                <a:srgbClr val="110472"/>
              </a:buClr>
              <a:buSzPct val="70000"/>
              <a:buFont typeface="Courier New" panose="02070309020205020404" pitchFamily="49" charset="0"/>
              <a:buChar char="o"/>
            </a:pPr>
            <a:r>
              <a:rPr lang="tr-TR" alt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Düşük benlik saygıları vardır.</a:t>
            </a:r>
          </a:p>
          <a:p>
            <a:pPr marL="457200" indent="-457200" defTabSz="914400" eaLnBrk="1">
              <a:lnSpc>
                <a:spcPct val="150000"/>
              </a:lnSpc>
              <a:spcBef>
                <a:spcPts val="600"/>
              </a:spcBef>
              <a:buClr>
                <a:srgbClr val="110472"/>
              </a:buClr>
              <a:buSzPct val="70000"/>
              <a:buFont typeface="Courier New" panose="02070309020205020404" pitchFamily="49" charset="0"/>
              <a:buChar char="o"/>
            </a:pPr>
            <a:r>
              <a:rPr lang="tr-TR" alt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Sevilmediklerini düşünürler.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866534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70156"/>
            <a:ext cx="9144000" cy="1054250"/>
          </a:xfrm>
        </p:spPr>
        <p:txBody>
          <a:bodyPr/>
          <a:lstStyle/>
          <a:p>
            <a:pPr eaLnBrk="1" hangingPunct="1">
              <a:defRPr/>
            </a:pPr>
            <a:r>
              <a:rPr lang="tr-TR" sz="4400" dirty="0" smtClean="0">
                <a:ea typeface="+mj-ea"/>
                <a:cs typeface="+mj-cs"/>
              </a:rPr>
              <a:t>Düzensiz Bağlanma- Otonomi</a:t>
            </a:r>
            <a:endParaRPr lang="en-AU" sz="4400" dirty="0" smtClean="0">
              <a:ea typeface="+mj-ea"/>
              <a:cs typeface="+mj-cs"/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8047" y="2057400"/>
            <a:ext cx="2153136" cy="3877815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endParaRPr lang="en-AU" sz="1400" dirty="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tr-TR" sz="1400" dirty="0" smtClean="0"/>
              <a:t>Çok fazla diğerlerine güvenen</a:t>
            </a:r>
            <a:endParaRPr lang="en-AU" sz="1400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tr-TR" sz="1400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AU" sz="1400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AU" sz="1400" dirty="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tr-TR" sz="1400" dirty="0" smtClean="0"/>
              <a:t>Diğerlerine güvenen</a:t>
            </a:r>
            <a:endParaRPr lang="en-AU" sz="1400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AU" sz="1400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AU" sz="1400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AU" sz="1400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AU" sz="1400" dirty="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tr-TR" sz="1400" dirty="0" smtClean="0"/>
              <a:t>Diğerlerine hiç güvenmeyen</a:t>
            </a:r>
            <a:endParaRPr lang="en-AU" sz="1400" dirty="0" smtClean="0"/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>
            <a:off x="2411413" y="2565400"/>
            <a:ext cx="0" cy="2447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ea typeface="ＭＳ Ｐゴシック" charset="0"/>
            </a:endParaRPr>
          </a:p>
        </p:txBody>
      </p:sp>
      <p:sp>
        <p:nvSpPr>
          <p:cNvPr id="118789" name="Line 5"/>
          <p:cNvSpPr>
            <a:spLocks noChangeShapeType="1"/>
          </p:cNvSpPr>
          <p:nvPr/>
        </p:nvSpPr>
        <p:spPr bwMode="auto">
          <a:xfrm>
            <a:off x="6732588" y="2565400"/>
            <a:ext cx="0" cy="2447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ea typeface="ＭＳ Ｐゴシック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879982" y="2057399"/>
            <a:ext cx="2153136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endParaRPr lang="en-AU" sz="1400" dirty="0" smtClean="0"/>
          </a:p>
          <a:p>
            <a:pPr>
              <a:buFont typeface="Wingdings" pitchFamily="2" charset="2"/>
              <a:buNone/>
            </a:pPr>
            <a:r>
              <a:rPr lang="tr-TR" sz="1400" dirty="0" smtClean="0"/>
              <a:t>Çok fazla kendine güvenen</a:t>
            </a:r>
            <a:endParaRPr lang="en-AU" sz="1400" dirty="0" smtClean="0"/>
          </a:p>
          <a:p>
            <a:pPr>
              <a:buFont typeface="Wingdings" pitchFamily="2" charset="2"/>
              <a:buNone/>
            </a:pPr>
            <a:endParaRPr lang="tr-TR" sz="1400" dirty="0" smtClean="0"/>
          </a:p>
          <a:p>
            <a:pPr>
              <a:buFont typeface="Wingdings" pitchFamily="2" charset="2"/>
              <a:buNone/>
            </a:pPr>
            <a:endParaRPr lang="en-AU" sz="1400" dirty="0" smtClean="0"/>
          </a:p>
          <a:p>
            <a:pPr>
              <a:buFont typeface="Wingdings" pitchFamily="2" charset="2"/>
              <a:buNone/>
            </a:pPr>
            <a:endParaRPr lang="en-AU" sz="1400" dirty="0" smtClean="0"/>
          </a:p>
          <a:p>
            <a:pPr>
              <a:buFont typeface="Wingdings" pitchFamily="2" charset="2"/>
              <a:buNone/>
            </a:pPr>
            <a:r>
              <a:rPr lang="tr-TR" sz="1400" dirty="0" smtClean="0"/>
              <a:t>Kendine güvenen</a:t>
            </a:r>
            <a:endParaRPr lang="en-AU" sz="1400" dirty="0" smtClean="0"/>
          </a:p>
          <a:p>
            <a:pPr>
              <a:buFont typeface="Wingdings" pitchFamily="2" charset="2"/>
              <a:buNone/>
            </a:pPr>
            <a:endParaRPr lang="en-AU" sz="1400" dirty="0" smtClean="0"/>
          </a:p>
          <a:p>
            <a:pPr>
              <a:buFont typeface="Wingdings" pitchFamily="2" charset="2"/>
              <a:buNone/>
            </a:pPr>
            <a:endParaRPr lang="en-AU" sz="1400" dirty="0" smtClean="0"/>
          </a:p>
          <a:p>
            <a:pPr>
              <a:buFont typeface="Wingdings" pitchFamily="2" charset="2"/>
              <a:buNone/>
            </a:pPr>
            <a:endParaRPr lang="en-AU" sz="1400" dirty="0" smtClean="0"/>
          </a:p>
          <a:p>
            <a:pPr>
              <a:buFont typeface="Wingdings" pitchFamily="2" charset="2"/>
              <a:buNone/>
            </a:pPr>
            <a:endParaRPr lang="en-AU" sz="1400" dirty="0" smtClean="0"/>
          </a:p>
          <a:p>
            <a:pPr>
              <a:buFont typeface="Wingdings" pitchFamily="2" charset="2"/>
              <a:buNone/>
            </a:pPr>
            <a:r>
              <a:rPr lang="tr-TR" sz="1400" dirty="0" smtClean="0"/>
              <a:t>Kendine hiç güvenmeyen</a:t>
            </a:r>
            <a:endParaRPr lang="en-AU" sz="1400" dirty="0" smtClean="0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3581400" y="3657600"/>
            <a:ext cx="1512888" cy="792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ea typeface="ＭＳ Ｐゴシック" charset="0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3870325" y="3586162"/>
            <a:ext cx="863600" cy="936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ea typeface="ＭＳ Ｐゴシック" charset="0"/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4302125" y="3441700"/>
            <a:ext cx="720725" cy="576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ea typeface="ＭＳ Ｐゴシック" charset="0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V="1">
            <a:off x="4013200" y="2938462"/>
            <a:ext cx="1009650" cy="1008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ea typeface="ＭＳ Ｐゴシック" charset="0"/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H="1">
            <a:off x="4157663" y="3873500"/>
            <a:ext cx="288925" cy="720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ea typeface="ＭＳ Ｐゴシック" charset="0"/>
            </a:endParaRP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4446588" y="3225800"/>
            <a:ext cx="287337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2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Oval 4"/>
          <p:cNvSpPr>
            <a:spLocks noChangeArrowheads="1"/>
          </p:cNvSpPr>
          <p:nvPr/>
        </p:nvSpPr>
        <p:spPr bwMode="auto">
          <a:xfrm>
            <a:off x="2484438" y="2649857"/>
            <a:ext cx="4608512" cy="2077403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tr-TR" sz="1800" dirty="0" smtClean="0"/>
              <a:t>Sana ihtiyacım var ama sen </a:t>
            </a:r>
            <a:r>
              <a:rPr lang="tr-TR" sz="1800" smtClean="0"/>
              <a:t>çok korkmuş </a:t>
            </a:r>
            <a:r>
              <a:rPr lang="tr-TR" sz="1800" dirty="0" smtClean="0"/>
              <a:t>yada korkutucu olduğunda başka kime gideceğimi, ne yapacağımı bilemiyorum</a:t>
            </a:r>
            <a:endParaRPr lang="en-AU" sz="18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44602" y="609600"/>
            <a:ext cx="7105063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tr-TR" sz="4800" smtClean="0"/>
              <a:t>Güvenlik Alanı:                    Güvenli Bağlanma</a:t>
            </a:r>
            <a:endParaRPr lang="en-AU" sz="4800" dirty="0" smtClean="0"/>
          </a:p>
        </p:txBody>
      </p:sp>
    </p:spTree>
    <p:extLst>
      <p:ext uri="{BB962C8B-B14F-4D97-AF65-F5344CB8AC3E}">
        <p14:creationId xmlns:p14="http://schemas.microsoft.com/office/powerpoint/2010/main" val="370033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"/>
          <p:cNvSpPr>
            <a:spLocks noGrp="1" noChangeArrowheads="1"/>
          </p:cNvSpPr>
          <p:nvPr>
            <p:ph type="title"/>
          </p:nvPr>
        </p:nvSpPr>
        <p:spPr>
          <a:xfrm>
            <a:off x="1370013" y="301625"/>
            <a:ext cx="7312025" cy="1143000"/>
          </a:xfrm>
        </p:spPr>
        <p:txBody>
          <a:bodyPr lIns="0" tIns="0" rIns="0" bIns="0"/>
          <a:lstStyle/>
          <a:p>
            <a:pPr defTabSz="904875" eaLnBrk="1"/>
            <a:r>
              <a:rPr lang="tr-TR" altLang="en-US" sz="48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Düzensiz Bağlanan Kişi</a:t>
            </a:r>
            <a:endParaRPr lang="en-US" altLang="en-US" sz="8000" dirty="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01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70013" y="2286000"/>
            <a:ext cx="7312025" cy="4114800"/>
          </a:xfrm>
        </p:spPr>
        <p:txBody>
          <a:bodyPr lIns="0" tIns="0" rIns="0" bIns="0">
            <a:normAutofit/>
          </a:bodyPr>
          <a:lstStyle/>
          <a:p>
            <a:pPr marL="457200" indent="-457200" defTabSz="914400" eaLnBrk="1">
              <a:lnSpc>
                <a:spcPct val="150000"/>
              </a:lnSpc>
              <a:spcBef>
                <a:spcPts val="600"/>
              </a:spcBef>
              <a:buClr>
                <a:srgbClr val="110472"/>
              </a:buClr>
              <a:buSzPct val="70000"/>
              <a:buFont typeface="Courier New" panose="02070309020205020404" pitchFamily="49" charset="0"/>
              <a:buChar char="o"/>
            </a:pPr>
            <a:r>
              <a:rPr lang="tr-TR" alt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Tutarlılık yoktur.</a:t>
            </a:r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457200" indent="-457200" defTabSz="914400" eaLnBrk="1">
              <a:lnSpc>
                <a:spcPct val="150000"/>
              </a:lnSpc>
              <a:spcBef>
                <a:spcPts val="600"/>
              </a:spcBef>
              <a:buClr>
                <a:srgbClr val="110472"/>
              </a:buClr>
              <a:buSzPct val="70000"/>
              <a:buFont typeface="Courier New" panose="02070309020205020404" pitchFamily="49" charset="0"/>
              <a:buChar char="o"/>
            </a:pPr>
            <a:r>
              <a:rPr lang="tr-TR" alt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Kaotik ve patlayıcı duygular.</a:t>
            </a:r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457200" indent="-457200" defTabSz="914400" eaLnBrk="1">
              <a:lnSpc>
                <a:spcPct val="150000"/>
              </a:lnSpc>
              <a:spcBef>
                <a:spcPts val="600"/>
              </a:spcBef>
              <a:buClr>
                <a:srgbClr val="110472"/>
              </a:buClr>
              <a:buSzPct val="70000"/>
              <a:buFont typeface="Courier New" panose="02070309020205020404" pitchFamily="49" charset="0"/>
              <a:buChar char="o"/>
            </a:pPr>
            <a:r>
              <a:rPr lang="tr-TR" alt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Kendinin pek farkında olmaz.</a:t>
            </a:r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457200" indent="-457200" defTabSz="914400" eaLnBrk="1">
              <a:lnSpc>
                <a:spcPct val="150000"/>
              </a:lnSpc>
              <a:spcBef>
                <a:spcPts val="600"/>
              </a:spcBef>
              <a:buClr>
                <a:srgbClr val="110472"/>
              </a:buClr>
              <a:buSzPct val="70000"/>
              <a:buFont typeface="Courier New" panose="02070309020205020404" pitchFamily="49" charset="0"/>
              <a:buChar char="o"/>
            </a:pPr>
            <a:r>
              <a:rPr lang="tr-TR" alt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Diğerleri üzerindeki etkilerini fark etmezler.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21602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/>
              <a:t>Bağlanma Deyince Ne Anlamalıyız?</a:t>
            </a:r>
            <a:endParaRPr lang="en-US" sz="4000" dirty="0"/>
          </a:p>
        </p:txBody>
      </p:sp>
      <p:pic>
        <p:nvPicPr>
          <p:cNvPr id="1028" name="Picture 4" descr="http://www.photoshopmagazin.com/forum/uploads/pm0803/20080530_184104_cin_ay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38280"/>
            <a:ext cx="1959458" cy="195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photoshopmagazin.com/forum/uploads/pm0803/20080530_183933_cin_al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689" y="2418342"/>
            <a:ext cx="1451722" cy="145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3905616" y="2937034"/>
            <a:ext cx="594582" cy="36195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Right Arrow 8"/>
          <p:cNvSpPr/>
          <p:nvPr/>
        </p:nvSpPr>
        <p:spPr>
          <a:xfrm rot="10800000">
            <a:off x="5448774" y="3154681"/>
            <a:ext cx="594582" cy="3619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381000" y="4217277"/>
            <a:ext cx="3429000" cy="1686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365760">
              <a:spcBef>
                <a:spcPct val="20000"/>
              </a:spcBef>
              <a:buClr>
                <a:srgbClr val="873624"/>
              </a:buClr>
              <a:buFont typeface="Wingdings" pitchFamily="2" charset="2"/>
              <a:buChar char=""/>
            </a:pPr>
            <a:r>
              <a:rPr lang="tr-TR" sz="1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itchFamily="34" charset="0"/>
                <a:cs typeface="Calibri" pitchFamily="34" charset="0"/>
              </a:rPr>
              <a:t>Duygusal Bağ</a:t>
            </a:r>
            <a:endParaRPr lang="tr-TR" sz="1600" b="1" dirty="0">
              <a:solidFill>
                <a:prstClr val="black">
                  <a:lumMod val="85000"/>
                  <a:lumOff val="15000"/>
                </a:prstClr>
              </a:solidFill>
              <a:latin typeface="Calibri" pitchFamily="34" charset="0"/>
              <a:cs typeface="Calibri" pitchFamily="34" charset="0"/>
            </a:endParaRPr>
          </a:p>
          <a:p>
            <a:pPr marL="777240" lvl="1" indent="-365760">
              <a:spcBef>
                <a:spcPct val="20000"/>
              </a:spcBef>
              <a:buClr>
                <a:srgbClr val="873624"/>
              </a:buClr>
              <a:buFont typeface="Wingdings" pitchFamily="2" charset="2"/>
              <a:buChar char=""/>
            </a:pPr>
            <a:r>
              <a:rPr lang="tr-TR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itchFamily="34" charset="0"/>
                <a:cs typeface="Calibri" pitchFamily="34" charset="0"/>
              </a:rPr>
              <a:t>Kişi için yerine başkasının ikame edilemeyeceği </a:t>
            </a:r>
            <a:r>
              <a:rPr lang="tr-TR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itchFamily="34" charset="0"/>
                <a:cs typeface="Calibri" pitchFamily="34" charset="0"/>
              </a:rPr>
              <a:t>eşsiz bir </a:t>
            </a:r>
            <a:r>
              <a:rPr lang="tr-TR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itchFamily="34" charset="0"/>
                <a:cs typeface="Calibri" pitchFamily="34" charset="0"/>
              </a:rPr>
              <a:t>bireyle kurulan uzun süreli bağ</a:t>
            </a:r>
            <a:r>
              <a:rPr lang="tr-TR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411480" lvl="1">
              <a:spcBef>
                <a:spcPct val="20000"/>
              </a:spcBef>
              <a:buClr>
                <a:srgbClr val="873624"/>
              </a:buClr>
            </a:pPr>
            <a:endParaRPr lang="tr-TR" sz="800" dirty="0">
              <a:solidFill>
                <a:prstClr val="black">
                  <a:lumMod val="85000"/>
                  <a:lumOff val="15000"/>
                </a:prstClr>
              </a:solidFill>
              <a:latin typeface="Calibri" pitchFamily="34" charset="0"/>
              <a:cs typeface="Calibri" pitchFamily="34" charset="0"/>
            </a:endParaRPr>
          </a:p>
          <a:p>
            <a:pPr marL="777240" lvl="1" indent="-365760">
              <a:spcBef>
                <a:spcPct val="20000"/>
              </a:spcBef>
              <a:buClr>
                <a:srgbClr val="873624"/>
              </a:buClr>
              <a:buFont typeface="Wingdings" pitchFamily="2" charset="2"/>
              <a:buChar char=""/>
            </a:pPr>
            <a:r>
              <a:rPr lang="tr-TR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itchFamily="34" charset="0"/>
                <a:cs typeface="Calibri" pitchFamily="34" charset="0"/>
              </a:rPr>
              <a:t>Bir başka insana koruma ve sakinleştirme isteği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5734050" y="4217277"/>
            <a:ext cx="3429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b="1" dirty="0" smtClean="0">
                <a:latin typeface="Calibri" pitchFamily="34" charset="0"/>
                <a:cs typeface="Calibri" pitchFamily="34" charset="0"/>
              </a:rPr>
              <a:t>Bağlanma</a:t>
            </a:r>
          </a:p>
          <a:p>
            <a:pPr marL="777240" lvl="1" indent="-365760">
              <a:spcBef>
                <a:spcPct val="20000"/>
              </a:spcBef>
              <a:buClr>
                <a:srgbClr val="873624"/>
              </a:buClr>
              <a:buFont typeface="Wingdings" pitchFamily="2" charset="2"/>
              <a:buChar char=""/>
            </a:pPr>
            <a:r>
              <a:rPr lang="tr-TR" sz="1400" dirty="0" smtClean="0">
                <a:latin typeface="Calibri" pitchFamily="34" charset="0"/>
                <a:cs typeface="Calibri" pitchFamily="34" charset="0"/>
              </a:rPr>
              <a:t>Biyolojiktir. Hayatta kalma mekanizmasıdır.</a:t>
            </a:r>
          </a:p>
          <a:p>
            <a:pPr marL="411480" lvl="1">
              <a:spcBef>
                <a:spcPct val="20000"/>
              </a:spcBef>
              <a:buClr>
                <a:srgbClr val="873624"/>
              </a:buClr>
            </a:pPr>
            <a:endParaRPr lang="tr-TR" sz="1100" dirty="0" smtClean="0">
              <a:latin typeface="Calibri" pitchFamily="34" charset="0"/>
              <a:cs typeface="Calibri" pitchFamily="34" charset="0"/>
            </a:endParaRPr>
          </a:p>
          <a:p>
            <a:pPr marL="777240" lvl="1" indent="-365760">
              <a:spcBef>
                <a:spcPct val="20000"/>
              </a:spcBef>
              <a:buClr>
                <a:srgbClr val="873624"/>
              </a:buClr>
              <a:buFont typeface="Wingdings" pitchFamily="2" charset="2"/>
              <a:buChar char=""/>
            </a:pPr>
            <a:r>
              <a:rPr lang="tr-TR" sz="1400" dirty="0" smtClean="0">
                <a:latin typeface="Calibri" pitchFamily="34" charset="0"/>
                <a:cs typeface="Calibri" pitchFamily="34" charset="0"/>
              </a:rPr>
              <a:t>Bebek </a:t>
            </a:r>
            <a:r>
              <a:rPr lang="tr-TR" sz="1400" dirty="0">
                <a:latin typeface="Calibri" pitchFamily="34" charset="0"/>
                <a:cs typeface="Calibri" pitchFamily="34" charset="0"/>
              </a:rPr>
              <a:t>bakıcısını etrafı keşfetmek için </a:t>
            </a:r>
            <a:r>
              <a:rPr lang="tr-TR" sz="1400" b="1" dirty="0">
                <a:latin typeface="Calibri" pitchFamily="34" charset="0"/>
                <a:cs typeface="Calibri" pitchFamily="34" charset="0"/>
              </a:rPr>
              <a:t>«</a:t>
            </a:r>
            <a:r>
              <a:rPr lang="tr-TR" sz="1400" b="1" i="1" dirty="0">
                <a:latin typeface="Calibri" pitchFamily="34" charset="0"/>
                <a:cs typeface="Calibri" pitchFamily="34" charset="0"/>
              </a:rPr>
              <a:t>güvenli üs» </a:t>
            </a:r>
            <a:r>
              <a:rPr lang="tr-TR" sz="1400" dirty="0">
                <a:latin typeface="Calibri" pitchFamily="34" charset="0"/>
                <a:cs typeface="Calibri" pitchFamily="34" charset="0"/>
              </a:rPr>
              <a:t>olarak kullanır</a:t>
            </a:r>
            <a:r>
              <a:rPr lang="tr-TR" sz="1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411480" lvl="1">
              <a:spcBef>
                <a:spcPct val="20000"/>
              </a:spcBef>
              <a:buClr>
                <a:srgbClr val="873624"/>
              </a:buClr>
            </a:pPr>
            <a:r>
              <a:rPr lang="tr-TR" sz="1400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sz="1400" dirty="0">
              <a:solidFill>
                <a:prstClr val="black">
                  <a:lumMod val="85000"/>
                  <a:lumOff val="15000"/>
                </a:prstClr>
              </a:solidFill>
              <a:latin typeface="Calibri" pitchFamily="34" charset="0"/>
              <a:cs typeface="Calibri" pitchFamily="34" charset="0"/>
            </a:endParaRPr>
          </a:p>
          <a:p>
            <a:pPr marL="777240" lvl="1" indent="-365760">
              <a:spcBef>
                <a:spcPct val="20000"/>
              </a:spcBef>
              <a:buClr>
                <a:srgbClr val="873624"/>
              </a:buClr>
              <a:buFont typeface="Wingdings" pitchFamily="2" charset="2"/>
              <a:buChar char=""/>
            </a:pPr>
            <a:r>
              <a:rPr lang="tr-TR" sz="1400" dirty="0">
                <a:latin typeface="Calibri" pitchFamily="34" charset="0"/>
                <a:cs typeface="Calibri" pitchFamily="34" charset="0"/>
              </a:rPr>
              <a:t>Bebek kendisini rahat ettirecek, koruyacak </a:t>
            </a:r>
            <a:r>
              <a:rPr lang="tr-TR" sz="1400" b="1" dirty="0">
                <a:latin typeface="Calibri" pitchFamily="34" charset="0"/>
                <a:cs typeface="Calibri" pitchFamily="34" charset="0"/>
              </a:rPr>
              <a:t>ve duygularını düzenleyecek </a:t>
            </a:r>
            <a:r>
              <a:rPr lang="tr-TR" sz="1400" dirty="0">
                <a:latin typeface="Calibri" pitchFamily="34" charset="0"/>
                <a:cs typeface="Calibri" pitchFamily="34" charset="0"/>
              </a:rPr>
              <a:t>birisinin yakınlığını arar.</a:t>
            </a:r>
          </a:p>
          <a:p>
            <a:pPr marL="777240" lvl="1" indent="-365760">
              <a:spcBef>
                <a:spcPct val="20000"/>
              </a:spcBef>
              <a:buClr>
                <a:srgbClr val="873624"/>
              </a:buClr>
              <a:buFont typeface="Wingdings" pitchFamily="2" charset="2"/>
              <a:buChar char=""/>
            </a:pPr>
            <a:endParaRPr lang="tr-TR" sz="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09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Bağlanma ve Duygular</a:t>
            </a:r>
            <a:endParaRPr lang="tr-TR" dirty="0"/>
          </a:p>
        </p:txBody>
      </p:sp>
      <p:pic>
        <p:nvPicPr>
          <p:cNvPr id="4" name="Picture 2" descr="C:\Users\janeseymour\SafeSync(jane.seymour52@gmail.com)\Desktop\Screenshot 2013-10-20 18.55.1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637106"/>
            <a:ext cx="7606553" cy="478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2133600" y="2286000"/>
            <a:ext cx="11430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ARAYIŞ</a:t>
            </a: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1219200" y="5029200"/>
            <a:ext cx="11430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OYUN</a:t>
            </a:r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3200400" y="5105400"/>
            <a:ext cx="11430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ÖZEN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5562600" y="2654300"/>
            <a:ext cx="11430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PANİK</a:t>
            </a:r>
            <a:endParaRPr lang="tr-TR" dirty="0"/>
          </a:p>
        </p:txBody>
      </p:sp>
      <p:sp>
        <p:nvSpPr>
          <p:cNvPr id="9" name="Metin kutusu 8"/>
          <p:cNvSpPr txBox="1"/>
          <p:nvPr/>
        </p:nvSpPr>
        <p:spPr>
          <a:xfrm>
            <a:off x="4343400" y="4953000"/>
            <a:ext cx="11489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KORKU</a:t>
            </a:r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6743700" y="4953000"/>
            <a:ext cx="8763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ÖFKE</a:t>
            </a:r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3232152" y="5791200"/>
            <a:ext cx="161289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Meşguliyet</a:t>
            </a:r>
          </a:p>
          <a:p>
            <a:endParaRPr lang="tr-TR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7225553" y="5943600"/>
            <a:ext cx="11430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Kaçınma</a:t>
            </a:r>
            <a:endParaRPr lang="tr-TR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5492376" y="5477462"/>
            <a:ext cx="108585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KAYIP</a:t>
            </a:r>
          </a:p>
          <a:p>
            <a:r>
              <a:rPr lang="tr-TR" dirty="0" smtClean="0"/>
              <a:t>İkircikli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5577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99247" y="2248347"/>
            <a:ext cx="8216153" cy="387781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tr-TR" dirty="0" smtClean="0">
                <a:latin typeface="Calibri" pitchFamily="34" charset="0"/>
                <a:cs typeface="Calibri" pitchFamily="34" charset="0"/>
              </a:rPr>
              <a:t>Bağlanma güvenli değilse   </a:t>
            </a:r>
            <a:r>
              <a:rPr lang="tr-TR" u="sng" dirty="0" smtClean="0">
                <a:latin typeface="Calibri" pitchFamily="34" charset="0"/>
                <a:cs typeface="Calibri" pitchFamily="34" charset="0"/>
              </a:rPr>
              <a:t>«savaş yada kaç»</a:t>
            </a:r>
            <a:r>
              <a:rPr lang="tr-TR" dirty="0" smtClean="0">
                <a:latin typeface="Calibri" pitchFamily="34" charset="0"/>
                <a:cs typeface="Calibri" pitchFamily="34" charset="0"/>
              </a:rPr>
              <a:t>   tepkileri oluşur.</a:t>
            </a:r>
          </a:p>
          <a:p>
            <a:pPr marL="0" indent="0">
              <a:lnSpc>
                <a:spcPct val="150000"/>
              </a:lnSpc>
              <a:buNone/>
            </a:pPr>
            <a:endParaRPr lang="tr-TR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tr-TR" b="1" dirty="0" smtClean="0">
                <a:latin typeface="Calibri" pitchFamily="34" charset="0"/>
                <a:cs typeface="Calibri" pitchFamily="34" charset="0"/>
              </a:rPr>
              <a:t>Kaygılı bağlanma </a:t>
            </a:r>
            <a:r>
              <a:rPr lang="tr-TR" b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 içselleştirilmiş problemler                                                  </a:t>
            </a:r>
            <a:r>
              <a:rPr lang="tr-TR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(içe kapanıklık, </a:t>
            </a:r>
            <a:r>
              <a:rPr lang="tr-TR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anksiyete</a:t>
            </a:r>
            <a:r>
              <a:rPr lang="tr-TR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bozuklukları, depresyon, özgüven eksikliği, vb.)</a:t>
            </a:r>
          </a:p>
          <a:p>
            <a:pPr>
              <a:lnSpc>
                <a:spcPct val="150000"/>
              </a:lnSpc>
            </a:pPr>
            <a:endParaRPr lang="tr-TR" dirty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lang="tr-TR" b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Kayıtsız ve Düzensiz bağlanma   dışsallaştırılmış problemler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dirty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tr-TR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    (şiddet, davranış bozuklukları, öfke patlamaları, depresyon, </a:t>
            </a:r>
            <a:r>
              <a:rPr lang="tr-TR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disosiyasyon</a:t>
            </a:r>
            <a:r>
              <a:rPr lang="tr-TR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boz. vb.)</a:t>
            </a:r>
          </a:p>
          <a:p>
            <a:pPr>
              <a:lnSpc>
                <a:spcPct val="150000"/>
              </a:lnSpc>
            </a:pPr>
            <a:endParaRPr lang="tr-TR" dirty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endParaRPr lang="tr-TR" dirty="0" smtClean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411480" lvl="1" indent="0">
              <a:buNone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smtClean="0"/>
              <a:t>Bağlanma ve Ruh Sağlığı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7826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99247" y="2248347"/>
            <a:ext cx="8216153" cy="3877815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tr-TR" dirty="0" smtClean="0">
                <a:latin typeface="Calibri" pitchFamily="34" charset="0"/>
                <a:cs typeface="Calibri" pitchFamily="34" charset="0"/>
              </a:rPr>
              <a:t>Ketlenmiş Tip:</a:t>
            </a:r>
          </a:p>
          <a:p>
            <a:pPr marL="868680" lvl="1" indent="-457200">
              <a:lnSpc>
                <a:spcPct val="150000"/>
              </a:lnSpc>
              <a:buNone/>
            </a:pPr>
            <a:r>
              <a:rPr lang="tr-TR" dirty="0" smtClean="0">
                <a:latin typeface="Calibri" pitchFamily="34" charset="0"/>
                <a:cs typeface="Calibri" pitchFamily="34" charset="0"/>
              </a:rPr>
              <a:t>	 kendi içine kapalı, fazla ilişkiye girmeyen, duygusal tepkileri çok az, ifadesiz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tr-TR" dirty="0" err="1" smtClean="0">
                <a:latin typeface="Calibri" pitchFamily="34" charset="0"/>
                <a:cs typeface="Calibri" pitchFamily="34" charset="0"/>
              </a:rPr>
              <a:t>Ketlenmemiş</a:t>
            </a:r>
            <a:r>
              <a:rPr lang="tr-TR" dirty="0" smtClean="0">
                <a:latin typeface="Calibri" pitchFamily="34" charset="0"/>
                <a:cs typeface="Calibri" pitchFamily="34" charset="0"/>
              </a:rPr>
              <a:t> Tip: </a:t>
            </a:r>
          </a:p>
          <a:p>
            <a:pPr marL="457200" indent="-457200">
              <a:lnSpc>
                <a:spcPct val="150000"/>
              </a:lnSpc>
              <a:buNone/>
            </a:pPr>
            <a:r>
              <a:rPr lang="tr-TR" dirty="0" smtClean="0">
                <a:latin typeface="Calibri" pitchFamily="34" charset="0"/>
                <a:cs typeface="Calibri" pitchFamily="34" charset="0"/>
              </a:rPr>
              <a:t>		Tanıdık, yabancı ayırt etmeden herkesle çok hızlı yakınlık 	kuran, yapışan. Ama bu yakınlıklar çok yüzeysel, derinliği 	olmayan ilişkiler.</a:t>
            </a:r>
          </a:p>
          <a:p>
            <a:pPr marL="0" indent="0">
              <a:lnSpc>
                <a:spcPct val="150000"/>
              </a:lnSpc>
              <a:buNone/>
            </a:pPr>
            <a:endParaRPr lang="tr-TR" dirty="0" smtClean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endParaRPr lang="tr-TR" dirty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endParaRPr lang="tr-TR" dirty="0" smtClean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411480" lvl="1" indent="0">
              <a:buNone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smtClean="0"/>
              <a:t>Reaktif Bağlanma Bozuklukları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8096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99247" y="2248347"/>
            <a:ext cx="8216153" cy="38778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dirty="0" smtClean="0">
                <a:latin typeface="Calibri" pitchFamily="34" charset="0"/>
                <a:cs typeface="Calibri" pitchFamily="34" charset="0"/>
              </a:rPr>
              <a:t>Beden fonksiyonlarında bozukluk (uyku, yemek, tuvalet)</a:t>
            </a:r>
          </a:p>
          <a:p>
            <a:pPr>
              <a:lnSpc>
                <a:spcPct val="150000"/>
              </a:lnSpc>
            </a:pPr>
            <a:r>
              <a:rPr lang="tr-TR" dirty="0" smtClean="0">
                <a:latin typeface="Calibri" pitchFamily="34" charset="0"/>
                <a:cs typeface="Calibri" pitchFamily="34" charset="0"/>
              </a:rPr>
              <a:t>Ayırt etmeden yüzeysel arkadaşlık </a:t>
            </a:r>
          </a:p>
          <a:p>
            <a:pPr>
              <a:lnSpc>
                <a:spcPct val="150000"/>
              </a:lnSpc>
            </a:pPr>
            <a:r>
              <a:rPr lang="tr-TR" dirty="0" smtClean="0">
                <a:latin typeface="Calibri" pitchFamily="34" charset="0"/>
                <a:cs typeface="Calibri" pitchFamily="34" charset="0"/>
              </a:rPr>
              <a:t>Empati yokluğu, suçluluk-pişmanlık göstermeme</a:t>
            </a:r>
          </a:p>
          <a:p>
            <a:pPr>
              <a:lnSpc>
                <a:spcPct val="150000"/>
              </a:lnSpc>
            </a:pPr>
            <a:r>
              <a:rPr lang="tr-TR" dirty="0" smtClean="0">
                <a:latin typeface="Calibri" pitchFamily="34" charset="0"/>
                <a:cs typeface="Calibri" pitchFamily="34" charset="0"/>
              </a:rPr>
              <a:t>Neden-sonuç ilişkisini kuramama, riskli davranış</a:t>
            </a:r>
          </a:p>
          <a:p>
            <a:pPr>
              <a:lnSpc>
                <a:spcPct val="150000"/>
              </a:lnSpc>
            </a:pPr>
            <a:r>
              <a:rPr lang="tr-TR" dirty="0" smtClean="0">
                <a:latin typeface="Calibri" pitchFamily="34" charset="0"/>
                <a:cs typeface="Calibri" pitchFamily="34" charset="0"/>
              </a:rPr>
              <a:t>Yaygın utanç hissi.</a:t>
            </a:r>
          </a:p>
          <a:p>
            <a:pPr marL="0" indent="0">
              <a:lnSpc>
                <a:spcPct val="150000"/>
              </a:lnSpc>
              <a:buNone/>
            </a:pPr>
            <a:endParaRPr lang="tr-TR" dirty="0" smtClean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endParaRPr lang="tr-TR" dirty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endParaRPr lang="tr-TR" dirty="0" smtClean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411480" lvl="1" indent="0">
              <a:buNone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smtClean="0"/>
              <a:t>Bağlanma Sorunu olan Çocuklarda Görülen Zorluklar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8153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99247" y="2248347"/>
            <a:ext cx="8216153" cy="387781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tr-TR" dirty="0" smtClean="0">
                <a:latin typeface="Calibri" pitchFamily="34" charset="0"/>
                <a:cs typeface="Calibri" pitchFamily="34" charset="0"/>
              </a:rPr>
              <a:t>İnsanları kontrol etme ihtiyacı</a:t>
            </a:r>
          </a:p>
          <a:p>
            <a:pPr>
              <a:lnSpc>
                <a:spcPct val="150000"/>
              </a:lnSpc>
            </a:pPr>
            <a:r>
              <a:rPr lang="tr-TR" dirty="0" smtClean="0">
                <a:latin typeface="Calibri" pitchFamily="34" charset="0"/>
                <a:cs typeface="Calibri" pitchFamily="34" charset="0"/>
              </a:rPr>
              <a:t>Spontanlık ve karşılıklı keyif almada eksiklik</a:t>
            </a:r>
          </a:p>
          <a:p>
            <a:pPr>
              <a:lnSpc>
                <a:spcPct val="150000"/>
              </a:lnSpc>
            </a:pPr>
            <a:r>
              <a:rPr lang="tr-TR" dirty="0" smtClean="0">
                <a:latin typeface="Calibri" pitchFamily="34" charset="0"/>
                <a:cs typeface="Calibri" pitchFamily="34" charset="0"/>
              </a:rPr>
              <a:t>Fazla yakınlaşma rahatsızlık ve direnç uyandırır.</a:t>
            </a:r>
          </a:p>
          <a:p>
            <a:pPr>
              <a:lnSpc>
                <a:spcPct val="150000"/>
              </a:lnSpc>
            </a:pPr>
            <a:r>
              <a:rPr lang="tr-TR" dirty="0" smtClean="0">
                <a:latin typeface="Calibri" pitchFamily="34" charset="0"/>
                <a:cs typeface="Calibri" pitchFamily="34" charset="0"/>
              </a:rPr>
              <a:t>Göz kontağı kurmamak</a:t>
            </a:r>
          </a:p>
          <a:p>
            <a:pPr>
              <a:lnSpc>
                <a:spcPct val="150000"/>
              </a:lnSpc>
            </a:pPr>
            <a:r>
              <a:rPr lang="tr-TR" dirty="0" smtClean="0">
                <a:latin typeface="Calibri" pitchFamily="34" charset="0"/>
                <a:cs typeface="Calibri" pitchFamily="34" charset="0"/>
              </a:rPr>
              <a:t>Fiziksel kontak: çok fazla istemek ya da kaçınmak</a:t>
            </a:r>
          </a:p>
          <a:p>
            <a:pPr>
              <a:lnSpc>
                <a:spcPct val="150000"/>
              </a:lnSpc>
            </a:pPr>
            <a:r>
              <a:rPr lang="tr-TR" dirty="0" smtClean="0">
                <a:latin typeface="Calibri" pitchFamily="34" charset="0"/>
                <a:cs typeface="Calibri" pitchFamily="34" charset="0"/>
              </a:rPr>
              <a:t>Disosiyasyon yada devamlı tetikte olma</a:t>
            </a:r>
          </a:p>
          <a:p>
            <a:pPr>
              <a:lnSpc>
                <a:spcPct val="150000"/>
              </a:lnSpc>
            </a:pPr>
            <a:r>
              <a:rPr lang="tr-TR" dirty="0" smtClean="0">
                <a:latin typeface="Calibri" pitchFamily="34" charset="0"/>
                <a:cs typeface="Calibri" pitchFamily="34" charset="0"/>
              </a:rPr>
              <a:t>Yalan Söyleme</a:t>
            </a:r>
          </a:p>
          <a:p>
            <a:pPr>
              <a:lnSpc>
                <a:spcPct val="150000"/>
              </a:lnSpc>
            </a:pPr>
            <a:r>
              <a:rPr lang="tr-TR" dirty="0" smtClean="0">
                <a:latin typeface="Calibri" pitchFamily="34" charset="0"/>
                <a:cs typeface="Calibri" pitchFamily="34" charset="0"/>
              </a:rPr>
              <a:t>Yıkıcı, karşı gelici davranış</a:t>
            </a:r>
          </a:p>
          <a:p>
            <a:pPr marL="0" indent="0">
              <a:lnSpc>
                <a:spcPct val="150000"/>
              </a:lnSpc>
              <a:buNone/>
            </a:pPr>
            <a:endParaRPr lang="tr-TR" dirty="0" smtClean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endParaRPr lang="tr-TR" dirty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endParaRPr lang="tr-TR" dirty="0" smtClean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411480" lvl="1" indent="0">
              <a:buNone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smtClean="0"/>
              <a:t>Bağlanma Sorunu olan Çocuklarda Görülen Zorluklar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1231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99247" y="2248347"/>
            <a:ext cx="8139953" cy="430485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Çocuğun güvendiği birilerini yanınıza alın.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Tutarlı olun, içten olun. Ancak özenli olun.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Bir anda ortama hemen müdahil olmayın. 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Size gelmesine fırsat verin.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Mesafe ayarını iyi tutun. Dansı iyi yapın.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Kontrolü zaman zaman ona bırakın.</a:t>
            </a: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Stratejiler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2256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133600" y="3429000"/>
            <a:ext cx="5486400" cy="838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3200" dirty="0" smtClean="0"/>
              <a:t>Sınanacaksınız unutmayın!</a:t>
            </a:r>
            <a:endParaRPr lang="tr-TR" sz="3200" dirty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Stratejiler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6699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09600" y="2286000"/>
            <a:ext cx="7835153" cy="285705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Köprü vazifesi görecek etkinlikler bulun.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Stratejiler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2926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99247" y="2248347"/>
            <a:ext cx="8292353" cy="38778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Suçlayıcı olmayın. </a:t>
            </a:r>
            <a:r>
              <a:rPr lang="tr-TR" dirty="0"/>
              <a:t>Savunmacı olmayın, </a:t>
            </a:r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dirty="0" smtClean="0"/>
              <a:t>Duyguları anlayın, bakış açısına hak verin. 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Beden dili ve ses tonunuzu kullanın. </a:t>
            </a:r>
          </a:p>
          <a:p>
            <a:endParaRPr lang="tr-TR" dirty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Stratejiler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4949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676400" y="3352800"/>
            <a:ext cx="6387353" cy="133305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2800" dirty="0" smtClean="0"/>
              <a:t>Anne-baba </a:t>
            </a:r>
            <a:r>
              <a:rPr lang="tr-TR" sz="2800" dirty="0"/>
              <a:t>olmadığınızı unutmayın.  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Stratejiler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5055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tr-TR" sz="2400" dirty="0" smtClean="0">
                <a:latin typeface="Calibri" pitchFamily="34" charset="0"/>
                <a:cs typeface="Calibri" pitchFamily="34" charset="0"/>
              </a:rPr>
              <a:t>Zihinsel Gelişim	</a:t>
            </a:r>
          </a:p>
          <a:p>
            <a:pPr lvl="2">
              <a:lnSpc>
                <a:spcPct val="150000"/>
              </a:lnSpc>
            </a:pPr>
            <a:r>
              <a:rPr lang="tr-TR" dirty="0" smtClean="0">
                <a:latin typeface="Calibri" pitchFamily="34" charset="0"/>
                <a:cs typeface="Calibri" pitchFamily="34" charset="0"/>
              </a:rPr>
              <a:t>Beyin gelişiminin %90’ı ilk üç yılda gelişir</a:t>
            </a:r>
          </a:p>
          <a:p>
            <a:pPr lvl="2">
              <a:lnSpc>
                <a:spcPct val="150000"/>
              </a:lnSpc>
            </a:pPr>
            <a:r>
              <a:rPr lang="tr-TR" dirty="0" smtClean="0">
                <a:latin typeface="Calibri" pitchFamily="34" charset="0"/>
                <a:cs typeface="Calibri" pitchFamily="34" charset="0"/>
              </a:rPr>
              <a:t>Yeni sinirsel bağların kurulması çevreyle etkileşime bağlıdır.</a:t>
            </a:r>
          </a:p>
          <a:p>
            <a:pPr lvl="2">
              <a:lnSpc>
                <a:spcPct val="150000"/>
              </a:lnSpc>
            </a:pPr>
            <a:r>
              <a:rPr lang="tr-TR" dirty="0" smtClean="0">
                <a:latin typeface="Calibri" pitchFamily="34" charset="0"/>
                <a:cs typeface="Calibri" pitchFamily="34" charset="0"/>
              </a:rPr>
              <a:t>İlk iki yılda sağ beyin önce gelişir. (Sözel olmayan ifadeleri anlayabilme, duyguları fark edebilme, bütüncül algı, yer algıları)	</a:t>
            </a:r>
          </a:p>
          <a:p>
            <a:pPr lvl="2">
              <a:lnSpc>
                <a:spcPct val="150000"/>
              </a:lnSpc>
            </a:pPr>
            <a:r>
              <a:rPr lang="tr-TR" dirty="0" smtClean="0">
                <a:latin typeface="Calibri" pitchFamily="34" charset="0"/>
                <a:cs typeface="Calibri" pitchFamily="34" charset="0"/>
              </a:rPr>
              <a:t>Duygunun ne anlama geldiğini birleştirebilme: </a:t>
            </a:r>
            <a:r>
              <a:rPr lang="tr-TR" dirty="0" err="1" smtClean="0">
                <a:latin typeface="Calibri" pitchFamily="34" charset="0"/>
                <a:cs typeface="Calibri" pitchFamily="34" charset="0"/>
              </a:rPr>
              <a:t>Mentalizasyon</a:t>
            </a:r>
            <a:r>
              <a:rPr lang="tr-TR" dirty="0" smtClean="0"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smtClean="0"/>
              <a:t>Bağlanma ve Gelişim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6746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Kıvamında verin.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Kurtarma fantezine girmeyin. 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Stratejiler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0606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554044" y="3352800"/>
            <a:ext cx="4025153" cy="799653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tr-TR" sz="3200" dirty="0" smtClean="0"/>
              <a:t>Kendinize iyi bakın.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Stratejiler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6667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99247" y="2248347"/>
            <a:ext cx="8216153" cy="3877815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tr-TR" dirty="0" smtClean="0">
                <a:latin typeface="Calibri" pitchFamily="34" charset="0"/>
                <a:cs typeface="Calibri" pitchFamily="34" charset="0"/>
              </a:rPr>
              <a:t>Kendi Bağlanmalarınız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tr-TR" dirty="0" smtClean="0">
                <a:latin typeface="Calibri" pitchFamily="34" charset="0"/>
                <a:cs typeface="Calibri" pitchFamily="34" charset="0"/>
              </a:rPr>
              <a:t>Kendi travmalarınız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tr-TR" dirty="0" smtClean="0">
                <a:latin typeface="Calibri" pitchFamily="34" charset="0"/>
                <a:cs typeface="Calibri" pitchFamily="34" charset="0"/>
              </a:rPr>
              <a:t>Kendi beklentileriniz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tr-TR" dirty="0" smtClean="0">
                <a:latin typeface="Calibri" pitchFamily="34" charset="0"/>
                <a:cs typeface="Calibri" pitchFamily="34" charset="0"/>
              </a:rPr>
              <a:t>Yansıtmalı Özdeşim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tr-TR" dirty="0" smtClean="0">
                <a:latin typeface="Calibri" pitchFamily="34" charset="0"/>
                <a:cs typeface="Calibri" pitchFamily="34" charset="0"/>
              </a:rPr>
              <a:t>Sınırları koruyabilmek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tr-TR" dirty="0" smtClean="0">
                <a:latin typeface="Calibri" pitchFamily="34" charset="0"/>
                <a:cs typeface="Calibri" pitchFamily="34" charset="0"/>
              </a:rPr>
              <a:t>Kendini koruyabilmek</a:t>
            </a:r>
          </a:p>
          <a:p>
            <a:pPr marL="0" indent="0">
              <a:lnSpc>
                <a:spcPct val="150000"/>
              </a:lnSpc>
              <a:buNone/>
            </a:pPr>
            <a:endParaRPr lang="tr-TR" dirty="0" smtClean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endParaRPr lang="tr-TR" dirty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endParaRPr lang="tr-TR" dirty="0" smtClean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411480" lvl="1" indent="0">
              <a:buNone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smtClean="0"/>
              <a:t>Dikkat Edilmesi Gerekenler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8096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9178" y="2133600"/>
            <a:ext cx="2894886" cy="454448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Yararlı Kaynaklar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561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Yararlı Kaynaklar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502" y="2133600"/>
            <a:ext cx="2662238" cy="438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18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Yararlı Kaynaklar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305" r="14396"/>
          <a:stretch/>
        </p:blipFill>
        <p:spPr>
          <a:xfrm>
            <a:off x="3200400" y="2362200"/>
            <a:ext cx="2971800" cy="428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75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Yararlı Kaynaklar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2819" y="2133600"/>
            <a:ext cx="4007603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06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Yararlı Kaynaklar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048" r="13956"/>
          <a:stretch/>
        </p:blipFill>
        <p:spPr>
          <a:xfrm>
            <a:off x="2819399" y="2209800"/>
            <a:ext cx="3124201" cy="433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5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Yararlı Kaynaklar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4934" y="2133600"/>
            <a:ext cx="3003373" cy="433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54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1" y="2248347"/>
            <a:ext cx="8915400" cy="3877815"/>
          </a:xfrm>
        </p:spPr>
        <p:txBody>
          <a:bodyPr>
            <a:normAutofit/>
          </a:bodyPr>
          <a:lstStyle/>
          <a:p>
            <a:r>
              <a:rPr lang="tr-TR" sz="1600" dirty="0" smtClean="0"/>
              <a:t>John </a:t>
            </a:r>
            <a:r>
              <a:rPr lang="tr-TR" sz="1600" dirty="0" err="1" smtClean="0"/>
              <a:t>Bowlby</a:t>
            </a:r>
            <a:r>
              <a:rPr lang="tr-TR" sz="1600" dirty="0" smtClean="0"/>
              <a:t>, Bağlanma, Pinhan Yayıncılık</a:t>
            </a:r>
          </a:p>
          <a:p>
            <a:r>
              <a:rPr lang="tr-TR" sz="1600" dirty="0" smtClean="0"/>
              <a:t>Helen </a:t>
            </a:r>
            <a:r>
              <a:rPr lang="tr-TR" sz="1600" dirty="0" err="1" smtClean="0"/>
              <a:t>Bee</a:t>
            </a:r>
            <a:r>
              <a:rPr lang="tr-TR" sz="1600" dirty="0" smtClean="0"/>
              <a:t> &amp; </a:t>
            </a:r>
            <a:r>
              <a:rPr lang="tr-TR" sz="1600" dirty="0" err="1" smtClean="0"/>
              <a:t>Denise</a:t>
            </a:r>
            <a:r>
              <a:rPr lang="tr-TR" sz="1600" dirty="0" smtClean="0"/>
              <a:t> </a:t>
            </a:r>
            <a:r>
              <a:rPr lang="tr-TR" sz="1600" dirty="0" err="1" smtClean="0"/>
              <a:t>Boyd</a:t>
            </a:r>
            <a:r>
              <a:rPr lang="tr-TR" sz="1600" dirty="0" smtClean="0"/>
              <a:t>, Çocuk Gelişim Psikolojisi, </a:t>
            </a:r>
            <a:r>
              <a:rPr lang="tr-TR" sz="1600" dirty="0" err="1" smtClean="0"/>
              <a:t>Kaknüs</a:t>
            </a:r>
            <a:r>
              <a:rPr lang="tr-TR" sz="1600" dirty="0" smtClean="0"/>
              <a:t> Yayıncılık</a:t>
            </a:r>
          </a:p>
          <a:p>
            <a:r>
              <a:rPr lang="tr-TR" sz="1600" dirty="0" err="1" smtClean="0"/>
              <a:t>Stephen</a:t>
            </a:r>
            <a:r>
              <a:rPr lang="tr-TR" sz="1600" dirty="0" smtClean="0"/>
              <a:t> </a:t>
            </a:r>
            <a:r>
              <a:rPr lang="tr-TR" sz="1600" dirty="0" err="1" smtClean="0"/>
              <a:t>Mitchell</a:t>
            </a:r>
            <a:r>
              <a:rPr lang="tr-TR" sz="1600" dirty="0" smtClean="0"/>
              <a:t>, Margaret Black, Freud ve Ötesi, Bilgi Üniversitesi Yayınları</a:t>
            </a:r>
          </a:p>
          <a:p>
            <a:r>
              <a:rPr lang="tr-TR" sz="1600" dirty="0" err="1" smtClean="0"/>
              <a:t>Masterson</a:t>
            </a:r>
            <a:r>
              <a:rPr lang="tr-TR" sz="1600" dirty="0" smtClean="0"/>
              <a:t>, Bağlanma Kuramı ve </a:t>
            </a:r>
            <a:r>
              <a:rPr lang="tr-TR" sz="1600" dirty="0" err="1" smtClean="0"/>
              <a:t>Nörobiyolojik</a:t>
            </a:r>
            <a:r>
              <a:rPr lang="tr-TR" sz="1600" dirty="0" smtClean="0"/>
              <a:t> Kendilik Gelişimi Açısından Kişilik Bozuklukları, </a:t>
            </a:r>
            <a:r>
              <a:rPr lang="tr-TR" sz="1600" dirty="0" err="1" smtClean="0"/>
              <a:t>Litera</a:t>
            </a:r>
            <a:r>
              <a:rPr lang="tr-TR" sz="1600" dirty="0" smtClean="0"/>
              <a:t> Yayıncılık	</a:t>
            </a:r>
          </a:p>
          <a:p>
            <a:r>
              <a:rPr lang="tr-TR" sz="1600" dirty="0" smtClean="0"/>
              <a:t>Daniel </a:t>
            </a:r>
            <a:r>
              <a:rPr lang="tr-TR" sz="1600" dirty="0" err="1" smtClean="0"/>
              <a:t>Stern</a:t>
            </a:r>
            <a:r>
              <a:rPr lang="tr-TR" sz="1600" dirty="0" smtClean="0"/>
              <a:t>, Bir Bebeğin Günlüğü, </a:t>
            </a:r>
            <a:r>
              <a:rPr lang="tr-TR" sz="1600" dirty="0" err="1" smtClean="0"/>
              <a:t>Litera</a:t>
            </a:r>
            <a:r>
              <a:rPr lang="tr-TR" sz="1600" dirty="0" smtClean="0"/>
              <a:t> Yayıncılık</a:t>
            </a:r>
          </a:p>
          <a:p>
            <a:r>
              <a:rPr lang="tr-TR" sz="1600" dirty="0" smtClean="0"/>
              <a:t>Daniel </a:t>
            </a:r>
            <a:r>
              <a:rPr lang="tr-TR" sz="1600" dirty="0" err="1" smtClean="0"/>
              <a:t>Stern</a:t>
            </a:r>
            <a:r>
              <a:rPr lang="tr-TR" sz="1600" dirty="0" smtClean="0"/>
              <a:t>, Bebeğin Kişilerarası Dünyası, Psikoterapi Enstitüsü Yayınları</a:t>
            </a:r>
          </a:p>
          <a:p>
            <a:r>
              <a:rPr lang="tr-TR" sz="1600" dirty="0" smtClean="0"/>
              <a:t>Daniel </a:t>
            </a:r>
            <a:r>
              <a:rPr lang="tr-TR" sz="1600" dirty="0" err="1" smtClean="0"/>
              <a:t>Stern</a:t>
            </a:r>
            <a:r>
              <a:rPr lang="tr-TR" sz="1600" dirty="0" smtClean="0"/>
              <a:t>, Psikoterapi ve Günlük Yaşamda Şu An,</a:t>
            </a:r>
            <a:r>
              <a:rPr lang="tr-TR" sz="1600" dirty="0"/>
              <a:t> Psikoterapi </a:t>
            </a:r>
            <a:r>
              <a:rPr lang="tr-TR" sz="1600" dirty="0" smtClean="0"/>
              <a:t>Enstitüsü Yayınları</a:t>
            </a:r>
          </a:p>
          <a:p>
            <a:r>
              <a:rPr lang="tr-TR" sz="1600" dirty="0" smtClean="0"/>
              <a:t>John </a:t>
            </a:r>
            <a:r>
              <a:rPr lang="tr-TR" sz="1600" dirty="0" err="1" smtClean="0"/>
              <a:t>Santrock</a:t>
            </a:r>
            <a:r>
              <a:rPr lang="tr-TR" sz="1600" dirty="0" smtClean="0"/>
              <a:t>, Yaşam boyu Gelişim</a:t>
            </a:r>
          </a:p>
          <a:p>
            <a:r>
              <a:rPr lang="tr-TR" sz="1600" dirty="0">
                <a:hlinkClick r:id="rId2"/>
              </a:rPr>
              <a:t>http://</a:t>
            </a:r>
            <a:r>
              <a:rPr lang="tr-TR" sz="1600" dirty="0" smtClean="0">
                <a:hlinkClick r:id="rId2"/>
              </a:rPr>
              <a:t>www.youtube.com/watch?v=DH1m_ZMO7GU</a:t>
            </a:r>
            <a:r>
              <a:rPr lang="tr-TR" sz="1600" dirty="0" smtClean="0"/>
              <a:t> </a:t>
            </a:r>
          </a:p>
          <a:p>
            <a:r>
              <a:rPr lang="tr-TR" sz="1600" dirty="0">
                <a:hlinkClick r:id="rId3"/>
              </a:rPr>
              <a:t>http://</a:t>
            </a:r>
            <a:r>
              <a:rPr lang="tr-TR" sz="1600" dirty="0" smtClean="0">
                <a:hlinkClick r:id="rId3"/>
              </a:rPr>
              <a:t>www.youtube.com/watch?v=SHP_NikTkao</a:t>
            </a:r>
            <a:r>
              <a:rPr lang="tr-TR" sz="1600" dirty="0" smtClean="0"/>
              <a:t> </a:t>
            </a:r>
          </a:p>
          <a:p>
            <a:r>
              <a:rPr lang="tr-TR" sz="1600" dirty="0">
                <a:hlinkClick r:id="rId4"/>
              </a:rPr>
              <a:t>http://</a:t>
            </a:r>
            <a:r>
              <a:rPr lang="tr-TR" sz="1600" dirty="0" smtClean="0">
                <a:hlinkClick r:id="rId4"/>
              </a:rPr>
              <a:t>www.youtube.com/watch?v=js2XdP9FL5Q</a:t>
            </a:r>
            <a:r>
              <a:rPr lang="tr-TR" sz="1600" dirty="0" smtClean="0"/>
              <a:t> </a:t>
            </a:r>
            <a:endParaRPr lang="tr-TR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Yararlı Kaynaklar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1412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>
              <a:lnSpc>
                <a:spcPct val="150000"/>
              </a:lnSpc>
            </a:pPr>
            <a:r>
              <a:rPr lang="tr-TR" sz="2400" dirty="0" smtClean="0">
                <a:latin typeface="Calibri" pitchFamily="34" charset="0"/>
                <a:cs typeface="Calibri" pitchFamily="34" charset="0"/>
              </a:rPr>
              <a:t>Duygusal  Gelişim	</a:t>
            </a:r>
          </a:p>
          <a:p>
            <a:pPr lvl="2">
              <a:lnSpc>
                <a:spcPct val="150000"/>
              </a:lnSpc>
            </a:pPr>
            <a:r>
              <a:rPr lang="tr-TR" dirty="0">
                <a:latin typeface="Calibri" pitchFamily="34" charset="0"/>
                <a:cs typeface="Calibri" pitchFamily="34" charset="0"/>
              </a:rPr>
              <a:t>Güven hissi</a:t>
            </a:r>
          </a:p>
          <a:p>
            <a:pPr lvl="2">
              <a:lnSpc>
                <a:spcPct val="150000"/>
              </a:lnSpc>
            </a:pPr>
            <a:r>
              <a:rPr lang="tr-TR" dirty="0" smtClean="0">
                <a:latin typeface="Calibri" pitchFamily="34" charset="0"/>
                <a:cs typeface="Calibri" pitchFamily="34" charset="0"/>
              </a:rPr>
              <a:t>Sağlıklı benlik algısı: Diğerinin gözünde değerli olduğunu yaşama</a:t>
            </a:r>
          </a:p>
          <a:p>
            <a:pPr lvl="2">
              <a:lnSpc>
                <a:spcPct val="150000"/>
              </a:lnSpc>
            </a:pPr>
            <a:r>
              <a:rPr lang="tr-TR" dirty="0" smtClean="0">
                <a:latin typeface="Calibri" pitchFamily="34" charset="0"/>
                <a:cs typeface="Calibri" pitchFamily="34" charset="0"/>
              </a:rPr>
              <a:t>Duygularını düzenleme becerisi: sakinleşebilme</a:t>
            </a:r>
          </a:p>
          <a:p>
            <a:pPr lvl="2">
              <a:lnSpc>
                <a:spcPct val="150000"/>
              </a:lnSpc>
            </a:pPr>
            <a:r>
              <a:rPr lang="tr-TR" dirty="0" smtClean="0">
                <a:latin typeface="Calibri" pitchFamily="34" charset="0"/>
                <a:cs typeface="Calibri" pitchFamily="34" charset="0"/>
              </a:rPr>
              <a:t>Duyguların aynalanması </a:t>
            </a:r>
            <a:r>
              <a:rPr lang="tr-TR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 fark edilmesi  kontrol edilmesi</a:t>
            </a:r>
          </a:p>
          <a:p>
            <a:pPr lvl="2">
              <a:lnSpc>
                <a:spcPct val="150000"/>
              </a:lnSpc>
            </a:pPr>
            <a:r>
              <a:rPr lang="tr-TR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Duygu kontrolü </a:t>
            </a:r>
          </a:p>
          <a:p>
            <a:pPr lvl="2">
              <a:lnSpc>
                <a:spcPct val="150000"/>
              </a:lnSpc>
            </a:pPr>
            <a:r>
              <a:rPr lang="tr-TR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Empati kurabilme ve mesafeyi ayarlayabilme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smtClean="0"/>
              <a:t>Bağlanma ve Gelişim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2310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sz="3200" dirty="0" smtClean="0">
                <a:latin typeface="Calibri" pitchFamily="34" charset="0"/>
                <a:cs typeface="Calibri" pitchFamily="34" charset="0"/>
              </a:rPr>
              <a:t>Çocuğun bilişsel, duygusal, sosyal gelişimini derinden etkiler</a:t>
            </a:r>
          </a:p>
          <a:p>
            <a:endParaRPr lang="tr-TR" sz="3200" dirty="0">
              <a:latin typeface="Calibri" pitchFamily="34" charset="0"/>
              <a:cs typeface="Calibri" pitchFamily="34" charset="0"/>
            </a:endParaRPr>
          </a:p>
          <a:p>
            <a:r>
              <a:rPr lang="tr-TR" sz="3200" dirty="0" smtClean="0">
                <a:latin typeface="Calibri" pitchFamily="34" charset="0"/>
                <a:cs typeface="Calibri" pitchFamily="34" charset="0"/>
              </a:rPr>
              <a:t>Hayatının sonraki dönemleri için belirleyici etkiler yapar</a:t>
            </a:r>
          </a:p>
          <a:p>
            <a:endParaRPr lang="tr-TR" sz="3200" dirty="0">
              <a:latin typeface="Calibri" pitchFamily="34" charset="0"/>
              <a:cs typeface="Calibri" pitchFamily="34" charset="0"/>
            </a:endParaRPr>
          </a:p>
          <a:p>
            <a:r>
              <a:rPr lang="tr-TR" sz="3200" dirty="0" smtClean="0">
                <a:latin typeface="Calibri" pitchFamily="34" charset="0"/>
                <a:cs typeface="Calibri" pitchFamily="34" charset="0"/>
              </a:rPr>
              <a:t>Bağlanma çocuk için  «en kritik»  meselelerden biridir</a:t>
            </a:r>
            <a:endParaRPr lang="tr-TR" sz="32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Bağlanma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22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3047" y="2514600"/>
            <a:ext cx="8216153" cy="434340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tr-TR" sz="3200" dirty="0" smtClean="0">
                <a:latin typeface="Calibri" pitchFamily="34" charset="0"/>
                <a:cs typeface="Calibri" pitchFamily="34" charset="0"/>
              </a:rPr>
              <a:t>Bağlanma Öncesi Evre (0-6 Hafta )</a:t>
            </a:r>
          </a:p>
          <a:p>
            <a:pPr marL="411480" lvl="1" indent="0">
              <a:buNone/>
            </a:pPr>
            <a:r>
              <a:rPr lang="tr-TR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dirty="0" smtClean="0">
                <a:latin typeface="Calibri" pitchFamily="34" charset="0"/>
                <a:cs typeface="Calibri" pitchFamily="34" charset="0"/>
              </a:rPr>
              <a:t>        Bebek ağlayarak,bakarak, tutarak annesini yanında tutar.</a:t>
            </a:r>
          </a:p>
          <a:p>
            <a:pPr marL="457200" indent="-457200">
              <a:buFont typeface="+mj-lt"/>
              <a:buAutoNum type="arabicPeriod"/>
            </a:pPr>
            <a:endParaRPr lang="tr-TR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tr-TR" sz="3200" dirty="0">
                <a:latin typeface="Calibri" pitchFamily="34" charset="0"/>
                <a:cs typeface="Calibri" pitchFamily="34" charset="0"/>
              </a:rPr>
              <a:t>Bağlanmanın oluşma Evresi (6 Hafta – 6-8 ay)</a:t>
            </a:r>
          </a:p>
          <a:p>
            <a:pPr marL="411480" lvl="1" indent="0">
              <a:buNone/>
            </a:pPr>
            <a:r>
              <a:rPr lang="tr-TR" dirty="0" smtClean="0"/>
              <a:t>	</a:t>
            </a:r>
            <a:r>
              <a:rPr lang="tr-TR" dirty="0">
                <a:latin typeface="Calibri" pitchFamily="34" charset="0"/>
                <a:cs typeface="Calibri" pitchFamily="34" charset="0"/>
              </a:rPr>
              <a:t>Güven hissi oluşmaya başlar, anne-babaya karşı bebek diğer </a:t>
            </a:r>
            <a:r>
              <a:rPr lang="tr-TR" dirty="0" smtClean="0">
                <a:latin typeface="Calibri" pitchFamily="34" charset="0"/>
                <a:cs typeface="Calibri" pitchFamily="34" charset="0"/>
              </a:rPr>
              <a:t>insanlara </a:t>
            </a:r>
            <a:r>
              <a:rPr lang="tr-TR" dirty="0">
                <a:latin typeface="Calibri" pitchFamily="34" charset="0"/>
                <a:cs typeface="Calibri" pitchFamily="34" charset="0"/>
              </a:rPr>
              <a:t>göre </a:t>
            </a:r>
            <a:r>
              <a:rPr lang="tr-TR" dirty="0" smtClean="0">
                <a:latin typeface="Calibri" pitchFamily="34" charset="0"/>
                <a:cs typeface="Calibri" pitchFamily="34" charset="0"/>
              </a:rPr>
              <a:t>     </a:t>
            </a:r>
          </a:p>
          <a:p>
            <a:pPr marL="411480" lvl="1" indent="0">
              <a:buNone/>
            </a:pPr>
            <a:r>
              <a:rPr lang="tr-TR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dirty="0" smtClean="0">
                <a:latin typeface="Calibri" pitchFamily="34" charset="0"/>
                <a:cs typeface="Calibri" pitchFamily="34" charset="0"/>
              </a:rPr>
              <a:t>         daha </a:t>
            </a:r>
            <a:r>
              <a:rPr lang="tr-TR" dirty="0">
                <a:latin typeface="Calibri" pitchFamily="34" charset="0"/>
                <a:cs typeface="Calibri" pitchFamily="34" charset="0"/>
              </a:rPr>
              <a:t>fazla odaklanır ama yokluklarını </a:t>
            </a:r>
            <a:r>
              <a:rPr lang="tr-TR" dirty="0" smtClean="0">
                <a:latin typeface="Calibri" pitchFamily="34" charset="0"/>
                <a:cs typeface="Calibri" pitchFamily="34" charset="0"/>
              </a:rPr>
              <a:t>protesto etmez</a:t>
            </a:r>
            <a:r>
              <a:rPr lang="tr-TR" dirty="0">
                <a:latin typeface="Calibri" pitchFamily="34" charset="0"/>
                <a:cs typeface="Calibri" pitchFamily="34" charset="0"/>
              </a:rPr>
              <a:t>. </a:t>
            </a:r>
            <a:endParaRPr lang="tr-TR" dirty="0" smtClean="0">
              <a:latin typeface="Calibri" pitchFamily="34" charset="0"/>
              <a:cs typeface="Calibri" pitchFamily="34" charset="0"/>
            </a:endParaRPr>
          </a:p>
          <a:p>
            <a:pPr marL="411480" lvl="1" indent="0">
              <a:buNone/>
            </a:pPr>
            <a:endParaRPr lang="tr-TR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tr-TR" sz="3200" dirty="0">
                <a:latin typeface="Calibri" pitchFamily="34" charset="0"/>
                <a:cs typeface="Calibri" pitchFamily="34" charset="0"/>
              </a:rPr>
              <a:t>Net Bağlanma Evresi (6-8 ay  - 2 yıl)</a:t>
            </a:r>
          </a:p>
          <a:p>
            <a:pPr marL="411480" lvl="1" indent="0">
              <a:buNone/>
            </a:pPr>
            <a:r>
              <a:rPr lang="tr-TR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dirty="0" smtClean="0">
                <a:latin typeface="Calibri" pitchFamily="34" charset="0"/>
                <a:cs typeface="Calibri" pitchFamily="34" charset="0"/>
              </a:rPr>
              <a:t>         Ayrılma Kaygısı- Yabancı kaygısı görülmeye başlar</a:t>
            </a:r>
          </a:p>
          <a:p>
            <a:pPr marL="411480" lvl="1" indent="0">
              <a:buNone/>
            </a:pPr>
            <a:r>
              <a:rPr lang="tr-TR" dirty="0" smtClean="0">
                <a:latin typeface="Calibri" pitchFamily="34" charset="0"/>
                <a:cs typeface="Calibri" pitchFamily="34" charset="0"/>
              </a:rPr>
              <a:t>          Annenin yokluğunu protesto etmeye başlar</a:t>
            </a:r>
          </a:p>
          <a:p>
            <a:pPr marL="411480" lvl="1" indent="0">
              <a:buNone/>
            </a:pPr>
            <a:r>
              <a:rPr lang="tr-TR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dirty="0" smtClean="0">
                <a:latin typeface="Calibri" pitchFamily="34" charset="0"/>
                <a:cs typeface="Calibri" pitchFamily="34" charset="0"/>
              </a:rPr>
              <a:t>         Anne-babayı güvenli üs olarak kullanmaya başlar</a:t>
            </a:r>
          </a:p>
          <a:p>
            <a:pPr marL="411480" lvl="1" indent="0">
              <a:buNone/>
            </a:pPr>
            <a:r>
              <a:rPr lang="tr-TR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dirty="0" smtClean="0">
                <a:latin typeface="Calibri" pitchFamily="34" charset="0"/>
                <a:cs typeface="Calibri" pitchFamily="34" charset="0"/>
              </a:rPr>
              <a:t>         Geçiş nesneleri görülmeye başlar.</a:t>
            </a:r>
          </a:p>
          <a:p>
            <a:pPr marL="457200" indent="-457200">
              <a:buFont typeface="+mj-lt"/>
              <a:buAutoNum type="arabicPeriod"/>
            </a:pPr>
            <a:endParaRPr lang="tr-TR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tr-TR" sz="3100" dirty="0">
                <a:latin typeface="Calibri" pitchFamily="34" charset="0"/>
                <a:cs typeface="Calibri" pitchFamily="34" charset="0"/>
              </a:rPr>
              <a:t>Karşılıklı İlişkinin Oluşması (2 yaş sonrası</a:t>
            </a:r>
            <a:r>
              <a:rPr lang="tr-TR" sz="31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0" indent="0">
              <a:buNone/>
            </a:pPr>
            <a:r>
              <a:rPr lang="tr-TR" sz="31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3100" dirty="0" smtClean="0">
                <a:latin typeface="Calibri" pitchFamily="34" charset="0"/>
                <a:cs typeface="Calibri" pitchFamily="34" charset="0"/>
              </a:rPr>
              <a:t>               </a:t>
            </a:r>
            <a:r>
              <a:rPr lang="tr-TR" sz="2200" dirty="0">
                <a:latin typeface="Calibri" pitchFamily="34" charset="0"/>
                <a:cs typeface="Calibri" pitchFamily="34" charset="0"/>
              </a:rPr>
              <a:t>Dil ve semboleştirme becerilerinin gelişmesiyle ayrılık kaygısı azalır</a:t>
            </a:r>
            <a:r>
              <a:rPr lang="tr-TR" sz="2200" dirty="0" smtClean="0">
                <a:latin typeface="Calibri" pitchFamily="34" charset="0"/>
                <a:cs typeface="Calibri" pitchFamily="34" charset="0"/>
              </a:rPr>
              <a:t>.</a:t>
            </a:r>
            <a:endParaRPr lang="tr-T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Bağlanma Süreçleri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34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sz="3200" dirty="0" smtClean="0">
                <a:latin typeface="Calibri" pitchFamily="34" charset="0"/>
                <a:cs typeface="Calibri" pitchFamily="34" charset="0"/>
              </a:rPr>
              <a:t> Bağlanma direkt gözlenemez ama bağlanma davranışları gözlenir.</a:t>
            </a:r>
          </a:p>
          <a:p>
            <a:endParaRPr lang="tr-TR" sz="3200" dirty="0">
              <a:latin typeface="Calibri" pitchFamily="34" charset="0"/>
              <a:cs typeface="Calibri" pitchFamily="34" charset="0"/>
            </a:endParaRPr>
          </a:p>
          <a:p>
            <a:r>
              <a:rPr lang="tr-TR" sz="3200" dirty="0" smtClean="0">
                <a:latin typeface="Calibri" pitchFamily="34" charset="0"/>
                <a:cs typeface="Calibri" pitchFamily="34" charset="0"/>
              </a:rPr>
              <a:t>Gülümsemek, </a:t>
            </a:r>
            <a:r>
              <a:rPr lang="tr-TR" sz="3200" dirty="0">
                <a:latin typeface="Calibri" pitchFamily="34" charset="0"/>
                <a:cs typeface="Calibri" pitchFamily="34" charset="0"/>
              </a:rPr>
              <a:t>tutunmak, </a:t>
            </a:r>
            <a:r>
              <a:rPr lang="tr-TR" sz="3200" dirty="0" smtClean="0">
                <a:latin typeface="Calibri" pitchFamily="34" charset="0"/>
                <a:cs typeface="Calibri" pitchFamily="34" charset="0"/>
              </a:rPr>
              <a:t>ağlamak</a:t>
            </a:r>
            <a:r>
              <a:rPr lang="tr-TR" sz="3200" dirty="0">
                <a:latin typeface="Calibri" pitchFamily="34" charset="0"/>
                <a:cs typeface="Calibri" pitchFamily="34" charset="0"/>
              </a:rPr>
              <a:t>, </a:t>
            </a:r>
            <a:r>
              <a:rPr lang="tr-TR" sz="3200" dirty="0" smtClean="0">
                <a:latin typeface="Calibri" pitchFamily="34" charset="0"/>
                <a:cs typeface="Calibri" pitchFamily="34" charset="0"/>
              </a:rPr>
              <a:t>göz teması kurmak, çağırmak, yanına gitmek</a:t>
            </a:r>
          </a:p>
          <a:p>
            <a:endParaRPr lang="tr-TR" sz="3200" dirty="0">
              <a:latin typeface="Calibri" pitchFamily="34" charset="0"/>
              <a:cs typeface="Calibri" pitchFamily="34" charset="0"/>
            </a:endParaRPr>
          </a:p>
          <a:p>
            <a:r>
              <a:rPr lang="tr-TR" sz="3200" dirty="0" smtClean="0">
                <a:latin typeface="Calibri" pitchFamily="34" charset="0"/>
                <a:cs typeface="Calibri" pitchFamily="34" charset="0"/>
              </a:rPr>
              <a:t>Bu davranışlar bağlanılan kişiyle fiziksel yakınlık kurmayı ve bunu korumayı amaçlar</a:t>
            </a:r>
            <a:endParaRPr lang="tr-TR" sz="32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Bağlanma Davranışı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6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661</TotalTime>
  <Words>1523</Words>
  <Application>Microsoft Office PowerPoint</Application>
  <PresentationFormat>Ekran Gösterisi (4:3)</PresentationFormat>
  <Paragraphs>504</Paragraphs>
  <Slides>59</Slides>
  <Notes>38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59</vt:i4>
      </vt:variant>
    </vt:vector>
  </HeadingPairs>
  <TitlesOfParts>
    <vt:vector size="60" baseType="lpstr">
      <vt:lpstr>Hardcover</vt:lpstr>
      <vt:lpstr>BAĞLANMA</vt:lpstr>
      <vt:lpstr>Ne yaşardınız?</vt:lpstr>
      <vt:lpstr>Bağlanma Deyince Ne Anlamalıyız?</vt:lpstr>
      <vt:lpstr>Bağlanma Deyince Ne Anlamalıyız?</vt:lpstr>
      <vt:lpstr>Bağlanma ve Gelişim</vt:lpstr>
      <vt:lpstr>Bağlanma ve Gelişim</vt:lpstr>
      <vt:lpstr>Bağlanma</vt:lpstr>
      <vt:lpstr>Bağlanma Süreçleri</vt:lpstr>
      <vt:lpstr>Bağlanma Davranışı</vt:lpstr>
      <vt:lpstr>Bağlanma Davranışı</vt:lpstr>
      <vt:lpstr>Bağlanmanın İçsel Çalışma Modelleri</vt:lpstr>
      <vt:lpstr>Bağlanmanın İçsel Çalışma Modelleri</vt:lpstr>
      <vt:lpstr>Bağlanmanın İçsel Çalışma Modelleri</vt:lpstr>
      <vt:lpstr>Bağlanmanın İçsel Çalışma Modelleri</vt:lpstr>
      <vt:lpstr>Bağlanma Türleri</vt:lpstr>
      <vt:lpstr>Yabancı Ortam (Strange Situation) Deneyi</vt:lpstr>
      <vt:lpstr>Güvenli – Güvensiz Bağlanma</vt:lpstr>
      <vt:lpstr>PowerPoint Sunusu</vt:lpstr>
      <vt:lpstr>PowerPoint Sunusu</vt:lpstr>
      <vt:lpstr>Güvenli – Güvensiz Bağlanma</vt:lpstr>
      <vt:lpstr>Yetişkin Bağlanması</vt:lpstr>
      <vt:lpstr>Beş Yaş Bağlanması</vt:lpstr>
      <vt:lpstr>Yetişkin Bağlanması Mülakatı</vt:lpstr>
      <vt:lpstr>PowerPoint Sunusu</vt:lpstr>
      <vt:lpstr>Kuşaklar Arası Aktarım</vt:lpstr>
      <vt:lpstr>Zihinselleştirme</vt:lpstr>
      <vt:lpstr>Duygu Düzenleme-Onunla Olma</vt:lpstr>
      <vt:lpstr>Güvenli Bağlanma-Otonomi</vt:lpstr>
      <vt:lpstr>Güvenlik Alanı:                    Güvenli Bağlanma</vt:lpstr>
      <vt:lpstr>Güvenli Bağlanan Kişi</vt:lpstr>
      <vt:lpstr>Kaçınan Bağlanma- Otonomi</vt:lpstr>
      <vt:lpstr>PowerPoint Sunusu</vt:lpstr>
      <vt:lpstr>Kaçınan Bağlanan Kişi</vt:lpstr>
      <vt:lpstr>İkircikli Bağlanma- Otonomi</vt:lpstr>
      <vt:lpstr>Güvenlik Alanı:                       İkircikli Bağlanma</vt:lpstr>
      <vt:lpstr>İkircikli Bağlanan Kişi</vt:lpstr>
      <vt:lpstr>Düzensiz Bağlanma- Otonomi</vt:lpstr>
      <vt:lpstr>PowerPoint Sunusu</vt:lpstr>
      <vt:lpstr>Düzensiz Bağlanan Kişi</vt:lpstr>
      <vt:lpstr>Bağlanma ve Duygular</vt:lpstr>
      <vt:lpstr>Bağlanma ve Ruh Sağlığı</vt:lpstr>
      <vt:lpstr>Reaktif Bağlanma Bozuklukları</vt:lpstr>
      <vt:lpstr>Bağlanma Sorunu olan Çocuklarda Görülen Zorluklar</vt:lpstr>
      <vt:lpstr>Bağlanma Sorunu olan Çocuklarda Görülen Zorluklar</vt:lpstr>
      <vt:lpstr>Stratejiler</vt:lpstr>
      <vt:lpstr>Stratejiler</vt:lpstr>
      <vt:lpstr>Stratejiler</vt:lpstr>
      <vt:lpstr>Stratejiler</vt:lpstr>
      <vt:lpstr>Stratejiler</vt:lpstr>
      <vt:lpstr>Stratejiler</vt:lpstr>
      <vt:lpstr>Stratejiler</vt:lpstr>
      <vt:lpstr>Dikkat Edilmesi Gerekenler </vt:lpstr>
      <vt:lpstr>Yararlı Kaynaklar</vt:lpstr>
      <vt:lpstr>Yararlı Kaynaklar</vt:lpstr>
      <vt:lpstr>Yararlı Kaynaklar</vt:lpstr>
      <vt:lpstr>Yararlı Kaynaklar</vt:lpstr>
      <vt:lpstr>Yararlı Kaynaklar</vt:lpstr>
      <vt:lpstr>Yararlı Kaynaklar</vt:lpstr>
      <vt:lpstr>Yararlı Kaynaklar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SHÇEK ve BAĞLANMA</dc:title>
  <dc:creator>murat</dc:creator>
  <cp:lastModifiedBy>müdür yardımcısı</cp:lastModifiedBy>
  <cp:revision>58</cp:revision>
  <dcterms:created xsi:type="dcterms:W3CDTF">2006-08-16T00:00:00Z</dcterms:created>
  <dcterms:modified xsi:type="dcterms:W3CDTF">2015-03-10T15:14:27Z</dcterms:modified>
</cp:coreProperties>
</file>