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E16DE-ACD8-4F44-84BE-4AF5886885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55AAA-E5F4-C14C-A7AC-5C25EC53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Ergenler</a:t>
            </a:r>
            <a:r>
              <a:rPr lang="en-US" dirty="0" smtClean="0"/>
              <a:t>, </a:t>
            </a:r>
            <a:r>
              <a:rPr lang="en-US" dirty="0" err="1" smtClean="0"/>
              <a:t>çocukluktan</a:t>
            </a:r>
            <a:r>
              <a:rPr lang="en-US" dirty="0" smtClean="0"/>
              <a:t> </a:t>
            </a:r>
            <a:r>
              <a:rPr lang="en-US" dirty="0" err="1" smtClean="0"/>
              <a:t>ergenliğe</a:t>
            </a:r>
            <a:r>
              <a:rPr lang="en-US" dirty="0" smtClean="0"/>
              <a:t> </a:t>
            </a:r>
            <a:r>
              <a:rPr lang="en-US" dirty="0" err="1" smtClean="0"/>
              <a:t>geçerken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ödevleri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zorundadırlar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kendi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bireysel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yerleri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olmalıdır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bedenleri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tatmin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olmalılar</a:t>
            </a:r>
            <a:r>
              <a:rPr lang="en-US" baseline="0" dirty="0" smtClean="0"/>
              <a:t>, ne </a:t>
            </a:r>
            <a:r>
              <a:rPr lang="en-US" baseline="0" dirty="0" err="1" smtClean="0"/>
              <a:t>olduklarına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istediklerine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vermeliler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olmak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sitediklerini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belirlemelri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gerekir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Bu </a:t>
            </a:r>
            <a:r>
              <a:rPr lang="en-US" baseline="0" dirty="0" err="1" smtClean="0"/>
              <a:t>süreç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sorunlu</a:t>
            </a:r>
            <a:r>
              <a:rPr lang="en-US" baseline="0" dirty="0" smtClean="0"/>
              <a:t> hale </a:t>
            </a:r>
            <a:r>
              <a:rPr lang="en-US" baseline="0" dirty="0" err="1" smtClean="0"/>
              <a:t>gelmiş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olabilir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bireysel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sosyal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gelişimi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temelden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etkilenmiş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olabiir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55AAA-E5F4-C14C-A7AC-5C25EC5307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3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kaybolma</a:t>
            </a:r>
            <a:r>
              <a:rPr lang="en-US" dirty="0" smtClean="0"/>
              <a:t> </a:t>
            </a:r>
            <a:r>
              <a:rPr lang="en-US" dirty="0" err="1" smtClean="0"/>
              <a:t>eğilimi</a:t>
            </a:r>
            <a:r>
              <a:rPr lang="en-US" dirty="0" smtClean="0"/>
              <a:t>, </a:t>
            </a:r>
            <a:r>
              <a:rPr lang="en-US" dirty="0" err="1" smtClean="0"/>
              <a:t>görünmezlik</a:t>
            </a:r>
            <a:r>
              <a:rPr lang="en-US" dirty="0" smtClean="0"/>
              <a:t> </a:t>
            </a:r>
            <a:r>
              <a:rPr lang="en-US" dirty="0" err="1" smtClean="0"/>
              <a:t>isteme</a:t>
            </a:r>
            <a:r>
              <a:rPr lang="en-US" dirty="0" smtClean="0"/>
              <a:t>; 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endParaRPr lang="en-US" dirty="0" smtClean="0"/>
          </a:p>
          <a:p>
            <a:r>
              <a:rPr lang="en-US" dirty="0" smtClean="0"/>
              <a:t>2-anti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sosyal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gelişim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toplumu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reddetme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zarar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verme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başkalarına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verme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55AAA-E5F4-C14C-A7AC-5C25EC5307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55AAA-E5F4-C14C-A7AC-5C25EC5307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0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DBB9FB1-DDE3-2148-B45F-45BA1A208E2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FC9856D3-6A34-214E-ADD8-C8B0FF8EBB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ERGENLERDE İNTİHAR VE DEPRESYON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Uzm.Dr.R.Hülya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 </a:t>
            </a:r>
            <a:r>
              <a:rPr lang="en-US" dirty="0" err="1" smtClean="0"/>
              <a:t>Çağlayan</a:t>
            </a:r>
            <a:endParaRPr lang="en-US" dirty="0" smtClean="0"/>
          </a:p>
          <a:p>
            <a:r>
              <a:rPr lang="en-US" dirty="0" err="1" smtClean="0"/>
              <a:t>Cerrahpasa</a:t>
            </a:r>
            <a:r>
              <a:rPr lang="en-US" dirty="0" smtClean="0"/>
              <a:t> Tıp </a:t>
            </a:r>
            <a:r>
              <a:rPr lang="en-US" dirty="0" err="1" smtClean="0"/>
              <a:t>Fak.Çocuk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Psikiyatrisi</a:t>
            </a:r>
            <a:r>
              <a:rPr lang="en-US" dirty="0" smtClean="0"/>
              <a:t> AD.</a:t>
            </a:r>
          </a:p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ağlığı</a:t>
            </a:r>
            <a:r>
              <a:rPr lang="en-US" dirty="0" smtClean="0"/>
              <a:t> </a:t>
            </a:r>
            <a:r>
              <a:rPr lang="en-US" dirty="0" err="1" smtClean="0"/>
              <a:t>Derneği</a:t>
            </a:r>
            <a:r>
              <a:rPr lang="en-US" dirty="0" smtClean="0"/>
              <a:t> </a:t>
            </a:r>
            <a:r>
              <a:rPr lang="en-US" dirty="0" err="1" smtClean="0"/>
              <a:t>Bşk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Kaygı</a:t>
            </a:r>
            <a:endParaRPr lang="en-US" dirty="0" smtClean="0"/>
          </a:p>
          <a:p>
            <a:r>
              <a:rPr lang="en-US" dirty="0" err="1" smtClean="0"/>
              <a:t>Yalnızlık</a:t>
            </a:r>
            <a:endParaRPr lang="en-US" dirty="0" smtClean="0"/>
          </a:p>
          <a:p>
            <a:r>
              <a:rPr lang="en-US" dirty="0" err="1" smtClean="0"/>
              <a:t>Ölmek</a:t>
            </a:r>
            <a:r>
              <a:rPr lang="en-US" dirty="0" smtClean="0"/>
              <a:t> </a:t>
            </a:r>
            <a:r>
              <a:rPr lang="en-US" dirty="0" err="1" smtClean="0"/>
              <a:t>isteği</a:t>
            </a:r>
            <a:endParaRPr lang="en-US" dirty="0" smtClean="0"/>
          </a:p>
          <a:p>
            <a:r>
              <a:rPr lang="en-US" dirty="0" smtClean="0"/>
              <a:t>% 15 </a:t>
            </a:r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Majör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aktivitelere</a:t>
            </a:r>
            <a:r>
              <a:rPr lang="en-US" dirty="0" smtClean="0"/>
              <a:t> </a:t>
            </a:r>
            <a:r>
              <a:rPr lang="en-US" dirty="0" err="1" smtClean="0"/>
              <a:t>ilginin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endParaRPr lang="en-US" dirty="0" smtClean="0"/>
          </a:p>
          <a:p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 smtClean="0"/>
          </a:p>
          <a:p>
            <a:r>
              <a:rPr lang="en-US" dirty="0" err="1" smtClean="0"/>
              <a:t>Aşırı</a:t>
            </a:r>
            <a:r>
              <a:rPr lang="en-US" dirty="0" smtClean="0"/>
              <a:t> kilo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err="1" smtClean="0"/>
              <a:t>Konsantrasyon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endParaRPr lang="en-US" dirty="0" smtClean="0"/>
          </a:p>
          <a:p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güçlüğü</a:t>
            </a:r>
            <a:endParaRPr lang="en-US" dirty="0" smtClean="0"/>
          </a:p>
          <a:p>
            <a:r>
              <a:rPr lang="en-US" dirty="0" err="1" smtClean="0"/>
              <a:t>Değersizlik</a:t>
            </a:r>
            <a:r>
              <a:rPr lang="en-US" dirty="0" smtClean="0"/>
              <a:t> </a:t>
            </a:r>
            <a:r>
              <a:rPr lang="en-US" dirty="0" err="1" smtClean="0"/>
              <a:t>duyguları</a:t>
            </a:r>
            <a:endParaRPr lang="en-US" dirty="0" smtClean="0"/>
          </a:p>
          <a:p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düşünceleri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%2-%7 </a:t>
            </a:r>
            <a:r>
              <a:rPr lang="en-US" dirty="0" err="1" smtClean="0"/>
              <a:t>ergende</a:t>
            </a:r>
            <a:r>
              <a:rPr lang="en-US" dirty="0" smtClean="0"/>
              <a:t> </a:t>
            </a:r>
            <a:r>
              <a:rPr lang="en-US" dirty="0" err="1" smtClean="0"/>
              <a:t>görülebiliyor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üm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bağlardan</a:t>
            </a:r>
            <a:r>
              <a:rPr lang="en-US" dirty="0" smtClean="0"/>
              <a:t> </a:t>
            </a:r>
            <a:r>
              <a:rPr lang="en-US" dirty="0" err="1" smtClean="0"/>
              <a:t>dışlanmış</a:t>
            </a:r>
            <a:r>
              <a:rPr lang="en-US" dirty="0" smtClean="0"/>
              <a:t> ; </a:t>
            </a:r>
            <a:r>
              <a:rPr lang="en-US" dirty="0" err="1" smtClean="0"/>
              <a:t>okul</a:t>
            </a:r>
            <a:r>
              <a:rPr lang="en-US" dirty="0" smtClean="0"/>
              <a:t>, </a:t>
            </a:r>
            <a:r>
              <a:rPr lang="en-US" dirty="0" err="1" smtClean="0"/>
              <a:t>aile</a:t>
            </a:r>
            <a:r>
              <a:rPr lang="en-US" dirty="0" smtClean="0"/>
              <a:t>, </a:t>
            </a:r>
            <a:r>
              <a:rPr lang="en-US" dirty="0" err="1" smtClean="0"/>
              <a:t>arkadaşlar</a:t>
            </a:r>
            <a:endParaRPr lang="en-US" dirty="0" smtClean="0"/>
          </a:p>
          <a:p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zorlu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 </a:t>
            </a:r>
            <a:r>
              <a:rPr lang="en-US" dirty="0" err="1" smtClean="0"/>
              <a:t>psikiyatrik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depresyonun</a:t>
            </a:r>
            <a:r>
              <a:rPr lang="en-US" dirty="0" smtClean="0"/>
              <a:t>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kolaylaştırır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Konstanz </a:t>
            </a:r>
            <a:r>
              <a:rPr lang="en-US" dirty="0" err="1" smtClean="0"/>
              <a:t>çalışmasına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13-15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kızlarda</a:t>
            </a:r>
            <a:r>
              <a:rPr lang="en-US" dirty="0" smtClean="0"/>
              <a:t> </a:t>
            </a:r>
            <a:r>
              <a:rPr lang="en-US" dirty="0" err="1" smtClean="0"/>
              <a:t>dışlanma</a:t>
            </a:r>
            <a:r>
              <a:rPr lang="en-US" dirty="0" smtClean="0"/>
              <a:t>, </a:t>
            </a:r>
            <a:r>
              <a:rPr lang="en-US" dirty="0" err="1" smtClean="0"/>
              <a:t>zorlu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oluşturuyor</a:t>
            </a:r>
            <a:r>
              <a:rPr lang="en-US" dirty="0" smtClean="0"/>
              <a:t> (</a:t>
            </a:r>
            <a:r>
              <a:rPr lang="en-US" dirty="0" err="1" smtClean="0"/>
              <a:t>McKeown</a:t>
            </a:r>
            <a:r>
              <a:rPr lang="en-US" dirty="0" smtClean="0"/>
              <a:t> et al.1997)</a:t>
            </a:r>
          </a:p>
          <a:p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/>
              <a:t> </a:t>
            </a:r>
            <a:r>
              <a:rPr lang="en-US" dirty="0" err="1" smtClean="0"/>
              <a:t>ilşki</a:t>
            </a:r>
            <a:r>
              <a:rPr lang="en-US" dirty="0" smtClean="0"/>
              <a:t> </a:t>
            </a:r>
            <a:r>
              <a:rPr lang="en-US" dirty="0" err="1" smtClean="0"/>
              <a:t>dengesini</a:t>
            </a:r>
            <a:r>
              <a:rPr lang="en-US" dirty="0" smtClean="0"/>
              <a:t> </a:t>
            </a:r>
            <a:r>
              <a:rPr lang="en-US" dirty="0" err="1" smtClean="0"/>
              <a:t>bulamazlar</a:t>
            </a:r>
            <a:r>
              <a:rPr lang="en-US" dirty="0" smtClean="0"/>
              <a:t>; hem </a:t>
            </a:r>
            <a:r>
              <a:rPr lang="en-US" dirty="0" err="1" smtClean="0"/>
              <a:t>ilşkide</a:t>
            </a:r>
            <a:r>
              <a:rPr lang="en-US" dirty="0" smtClean="0"/>
              <a:t> </a:t>
            </a:r>
            <a:r>
              <a:rPr lang="en-US" dirty="0" err="1" smtClean="0"/>
              <a:t>yapışır</a:t>
            </a:r>
            <a:r>
              <a:rPr lang="en-US" dirty="0" smtClean="0"/>
              <a:t> hem de </a:t>
            </a:r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 err="1" smtClean="0"/>
              <a:t>terkedilme</a:t>
            </a:r>
            <a:r>
              <a:rPr lang="en-US" dirty="0" smtClean="0"/>
              <a:t> </a:t>
            </a:r>
            <a:r>
              <a:rPr lang="en-US" dirty="0" err="1" smtClean="0"/>
              <a:t>duygusunu</a:t>
            </a:r>
            <a:r>
              <a:rPr lang="en-US" dirty="0" smtClean="0"/>
              <a:t> </a:t>
            </a:r>
            <a:r>
              <a:rPr lang="en-US" dirty="0" err="1" smtClean="0"/>
              <a:t>yaşar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Beck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üçlüsü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2-Seligman’ın </a:t>
            </a:r>
            <a:r>
              <a:rPr lang="en-US" dirty="0" err="1" smtClean="0"/>
              <a:t>öğrenilmiş</a:t>
            </a:r>
            <a:r>
              <a:rPr lang="en-US" dirty="0" smtClean="0"/>
              <a:t> </a:t>
            </a:r>
            <a:r>
              <a:rPr lang="en-US" dirty="0" err="1" smtClean="0"/>
              <a:t>çaresizlik</a:t>
            </a:r>
            <a:r>
              <a:rPr lang="en-US" dirty="0" smtClean="0"/>
              <a:t> </a:t>
            </a:r>
            <a:r>
              <a:rPr lang="en-US" dirty="0" err="1" smtClean="0"/>
              <a:t>konsepti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3-Lewinsohn ‘un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davranışçı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triadı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kendilik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endParaRPr lang="en-US" dirty="0" smtClean="0"/>
          </a:p>
          <a:p>
            <a:r>
              <a:rPr lang="en-US" dirty="0" smtClean="0"/>
              <a:t>2-olumsuz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endParaRPr lang="en-US" dirty="0" smtClean="0"/>
          </a:p>
          <a:p>
            <a:r>
              <a:rPr lang="en-US" dirty="0" smtClean="0"/>
              <a:t>3-olumsuz </a:t>
            </a:r>
            <a:r>
              <a:rPr lang="en-US" dirty="0" err="1" smtClean="0"/>
              <a:t>gelecek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Seligman; </a:t>
            </a:r>
            <a:r>
              <a:rPr lang="en-US" dirty="0" err="1" smtClean="0"/>
              <a:t>öğrenilmiş</a:t>
            </a:r>
            <a:r>
              <a:rPr lang="en-US" dirty="0" smtClean="0"/>
              <a:t> </a:t>
            </a:r>
            <a:r>
              <a:rPr lang="en-US" dirty="0" err="1" smtClean="0"/>
              <a:t>çaresizlik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Herşey</a:t>
            </a:r>
            <a:r>
              <a:rPr lang="en-US" dirty="0" smtClean="0"/>
              <a:t> </a:t>
            </a: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yüzünden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, o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etkileyemez</a:t>
            </a:r>
            <a:r>
              <a:rPr lang="en-US" dirty="0" smtClean="0"/>
              <a:t>,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kötüye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hep</a:t>
            </a:r>
            <a:r>
              <a:rPr lang="en-US" dirty="0" smtClean="0"/>
              <a:t> </a:t>
            </a:r>
            <a:r>
              <a:rPr lang="en-US" dirty="0" err="1" smtClean="0"/>
              <a:t>kendisidir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Lewinsohn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duyguları</a:t>
            </a:r>
            <a:r>
              <a:rPr lang="en-US" dirty="0" smtClean="0"/>
              <a:t> </a:t>
            </a:r>
            <a:r>
              <a:rPr lang="en-US" dirty="0" err="1" smtClean="0"/>
              <a:t>başlatır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yaşanmasına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ilşki</a:t>
            </a:r>
            <a:r>
              <a:rPr lang="en-US" dirty="0" smtClean="0"/>
              <a:t> </a:t>
            </a:r>
            <a:r>
              <a:rPr lang="en-US" dirty="0" err="1" smtClean="0"/>
              <a:t>başaltır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yaşadığı</a:t>
            </a:r>
            <a:r>
              <a:rPr lang="en-US" dirty="0" smtClean="0"/>
              <a:t> </a:t>
            </a:r>
            <a:r>
              <a:rPr lang="en-US" dirty="0" err="1" smtClean="0"/>
              <a:t>olumsuzluklardan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 smtClean="0"/>
              <a:t>tutar</a:t>
            </a:r>
            <a:r>
              <a:rPr lang="en-US" dirty="0" smtClean="0"/>
              <a:t>. </a:t>
            </a:r>
            <a:r>
              <a:rPr lang="en-US" dirty="0" err="1" smtClean="0"/>
              <a:t>Sonuçta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r>
              <a:rPr lang="en-US" dirty="0" smtClean="0"/>
              <a:t>;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kendiyle</a:t>
            </a:r>
            <a:r>
              <a:rPr lang="en-US" dirty="0" smtClean="0"/>
              <a:t> </a:t>
            </a:r>
            <a:r>
              <a:rPr lang="en-US" dirty="0" err="1" smtClean="0"/>
              <a:t>meşguliyet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kişilere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bağlılık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 </a:t>
            </a:r>
            <a:r>
              <a:rPr lang="en-US" dirty="0" err="1" smtClean="0"/>
              <a:t>Umutsuzluk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değersizlik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gitgide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368" y="320841"/>
            <a:ext cx="7198645" cy="1176421"/>
          </a:xfrm>
        </p:spPr>
        <p:txBody>
          <a:bodyPr/>
          <a:lstStyle/>
          <a:p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kızlar</a:t>
            </a:r>
            <a:r>
              <a:rPr lang="en-US" dirty="0" smtClean="0"/>
              <a:t>, </a:t>
            </a:r>
            <a:r>
              <a:rPr lang="en-US" dirty="0" err="1" smtClean="0"/>
              <a:t>erkeklere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depresif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Kızlar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sorumlulukları</a:t>
            </a:r>
            <a:r>
              <a:rPr lang="en-US" dirty="0" smtClean="0"/>
              <a:t> </a:t>
            </a:r>
            <a:r>
              <a:rPr lang="en-US" dirty="0" err="1" smtClean="0"/>
              <a:t>üstleniyorlar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öfkelerini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 </a:t>
            </a:r>
            <a:r>
              <a:rPr lang="en-US" dirty="0" err="1" smtClean="0"/>
              <a:t>yöneltiyorlar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yaşarlarsa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 </a:t>
            </a:r>
            <a:r>
              <a:rPr lang="en-US" dirty="0" err="1" smtClean="0"/>
              <a:t>dönüp</a:t>
            </a:r>
            <a:r>
              <a:rPr lang="en-US" dirty="0" smtClean="0"/>
              <a:t> </a:t>
            </a:r>
            <a:r>
              <a:rPr lang="en-US" dirty="0" err="1" smtClean="0"/>
              <a:t>kuruntulara</a:t>
            </a:r>
            <a:r>
              <a:rPr lang="en-US" dirty="0" smtClean="0"/>
              <a:t> – </a:t>
            </a:r>
            <a:r>
              <a:rPr lang="en-US" dirty="0" err="1" smtClean="0"/>
              <a:t>ruminasyona</a:t>
            </a:r>
            <a:r>
              <a:rPr lang="en-US" dirty="0" smtClean="0"/>
              <a:t> </a:t>
            </a:r>
            <a:r>
              <a:rPr lang="en-US" dirty="0" err="1" smtClean="0"/>
              <a:t>başlıyorlar</a:t>
            </a:r>
            <a:endParaRPr lang="en-US" dirty="0"/>
          </a:p>
          <a:p>
            <a:r>
              <a:rPr lang="en-US" dirty="0" smtClean="0"/>
              <a:t>2- </a:t>
            </a:r>
            <a:r>
              <a:rPr lang="en-US" dirty="0" err="1" smtClean="0"/>
              <a:t>ergenlikte</a:t>
            </a:r>
            <a:r>
              <a:rPr lang="en-US" dirty="0" smtClean="0"/>
              <a:t>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çocuklarına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zorlu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olayına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kalıyorlar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boşanmalar</a:t>
            </a:r>
            <a:endParaRPr lang="en-US" dirty="0" smtClean="0"/>
          </a:p>
          <a:p>
            <a:r>
              <a:rPr lang="en-US" dirty="0" smtClean="0"/>
              <a:t>3-ayrışma , </a:t>
            </a:r>
            <a:r>
              <a:rPr lang="en-US" dirty="0" err="1" smtClean="0"/>
              <a:t>bireyselleşme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yaşanıyor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tanırız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 smtClean="0"/>
              <a:t>Keşke</a:t>
            </a:r>
            <a:r>
              <a:rPr lang="en-US" i="1" dirty="0" smtClean="0"/>
              <a:t> </a:t>
            </a:r>
            <a:r>
              <a:rPr lang="en-US" i="1" dirty="0" err="1" smtClean="0"/>
              <a:t>ölsem</a:t>
            </a:r>
            <a:r>
              <a:rPr lang="en-US" i="1" dirty="0" smtClean="0"/>
              <a:t>, </a:t>
            </a:r>
            <a:r>
              <a:rPr lang="en-US" i="1" dirty="0" err="1" smtClean="0"/>
              <a:t>ailem</a:t>
            </a:r>
            <a:r>
              <a:rPr lang="en-US" i="1" dirty="0" smtClean="0"/>
              <a:t> </a:t>
            </a:r>
            <a:r>
              <a:rPr lang="en-US" i="1" dirty="0" err="1" smtClean="0"/>
              <a:t>daha</a:t>
            </a:r>
            <a:r>
              <a:rPr lang="en-US" i="1" dirty="0" smtClean="0"/>
              <a:t> </a:t>
            </a:r>
            <a:r>
              <a:rPr lang="en-US" i="1" dirty="0" err="1" smtClean="0"/>
              <a:t>rahat</a:t>
            </a:r>
            <a:r>
              <a:rPr lang="en-US" i="1" dirty="0" smtClean="0"/>
              <a:t> </a:t>
            </a:r>
            <a:r>
              <a:rPr lang="en-US" i="1" dirty="0" err="1" smtClean="0"/>
              <a:t>eder</a:t>
            </a:r>
            <a:r>
              <a:rPr lang="en-US" i="1" dirty="0" smtClean="0"/>
              <a:t> </a:t>
            </a:r>
            <a:r>
              <a:rPr lang="en-US" dirty="0" err="1" smtClean="0"/>
              <a:t>söylemleri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intihar</a:t>
            </a:r>
            <a:r>
              <a:rPr lang="en-US" dirty="0" smtClean="0"/>
              <a:t> </a:t>
            </a:r>
            <a:r>
              <a:rPr lang="en-US" dirty="0" err="1" smtClean="0"/>
              <a:t>girişimi</a:t>
            </a:r>
            <a:r>
              <a:rPr lang="en-US" dirty="0" smtClean="0"/>
              <a:t> </a:t>
            </a:r>
            <a:r>
              <a:rPr lang="en-US" dirty="0" err="1" smtClean="0"/>
              <a:t>mevcudiyeti</a:t>
            </a:r>
            <a:endParaRPr lang="en-US" dirty="0" smtClean="0"/>
          </a:p>
          <a:p>
            <a:r>
              <a:rPr lang="en-US" dirty="0" err="1" smtClean="0"/>
              <a:t>Müzik</a:t>
            </a:r>
            <a:r>
              <a:rPr lang="en-US" dirty="0" smtClean="0"/>
              <a:t> , </a:t>
            </a:r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notlarında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temalarının</a:t>
            </a:r>
            <a:r>
              <a:rPr lang="en-US" dirty="0" smtClean="0"/>
              <a:t> </a:t>
            </a:r>
            <a:r>
              <a:rPr lang="en-US" dirty="0" err="1" smtClean="0"/>
              <a:t>yoğunluğu</a:t>
            </a:r>
            <a:endParaRPr lang="en-US" dirty="0" smtClean="0"/>
          </a:p>
          <a:p>
            <a:r>
              <a:rPr lang="en-US" dirty="0" err="1" smtClean="0"/>
              <a:t>Sevilen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bireyinin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zorlu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; </a:t>
            </a:r>
            <a:r>
              <a:rPr lang="en-US" dirty="0" err="1" smtClean="0"/>
              <a:t>boşanma</a:t>
            </a:r>
            <a:r>
              <a:rPr lang="en-US" dirty="0" smtClean="0"/>
              <a:t>, </a:t>
            </a:r>
            <a:r>
              <a:rPr lang="en-US" dirty="0" err="1" smtClean="0"/>
              <a:t>işsizlik</a:t>
            </a:r>
            <a:r>
              <a:rPr lang="en-US" dirty="0" smtClean="0"/>
              <a:t>, </a:t>
            </a:r>
            <a:r>
              <a:rPr lang="en-US" dirty="0" err="1" smtClean="0"/>
              <a:t>iflas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endParaRPr lang="en-US" dirty="0" smtClean="0"/>
          </a:p>
          <a:p>
            <a:r>
              <a:rPr lang="en-US" dirty="0" err="1" smtClean="0"/>
              <a:t>Özbakım</a:t>
            </a:r>
            <a:r>
              <a:rPr lang="en-US" dirty="0" smtClean="0"/>
              <a:t> </a:t>
            </a:r>
            <a:r>
              <a:rPr lang="en-US" dirty="0" err="1" smtClean="0"/>
              <a:t>ihmali</a:t>
            </a:r>
            <a:r>
              <a:rPr lang="en-US" dirty="0" smtClean="0"/>
              <a:t>, </a:t>
            </a:r>
            <a:r>
              <a:rPr lang="en-US" dirty="0" err="1" smtClean="0"/>
              <a:t>uykusuzluk</a:t>
            </a:r>
            <a:r>
              <a:rPr lang="en-US" dirty="0" smtClean="0"/>
              <a:t>, </a:t>
            </a:r>
            <a:r>
              <a:rPr lang="en-US" dirty="0" err="1" smtClean="0"/>
              <a:t>iştahsızlık</a:t>
            </a:r>
            <a:endParaRPr lang="en-US" dirty="0" smtClean="0"/>
          </a:p>
          <a:p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başarıda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Picture 4" descr="bd0730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063" y="1096210"/>
            <a:ext cx="182562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tanırız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Davranışlarda</a:t>
            </a:r>
            <a:r>
              <a:rPr lang="en-US" dirty="0"/>
              <a:t> </a:t>
            </a:r>
            <a:r>
              <a:rPr lang="en-US" dirty="0" err="1"/>
              <a:t>dramatik</a:t>
            </a:r>
            <a:r>
              <a:rPr lang="en-US" dirty="0"/>
              <a:t> </a:t>
            </a:r>
            <a:r>
              <a:rPr lang="en-US" dirty="0" err="1"/>
              <a:t>kötüleşme</a:t>
            </a:r>
            <a:endParaRPr lang="en-US" dirty="0"/>
          </a:p>
          <a:p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umutsuzluk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 smtClean="0"/>
              <a:t>kaygısı</a:t>
            </a:r>
            <a:endParaRPr lang="en-US" dirty="0" smtClean="0"/>
          </a:p>
          <a:p>
            <a:r>
              <a:rPr lang="en-US" dirty="0" err="1" smtClean="0"/>
              <a:t>Aileden</a:t>
            </a:r>
            <a:r>
              <a:rPr lang="en-US" dirty="0" smtClean="0"/>
              <a:t>, </a:t>
            </a:r>
            <a:r>
              <a:rPr lang="en-US" dirty="0" err="1" smtClean="0"/>
              <a:t>arkadaşlardan</a:t>
            </a:r>
            <a:r>
              <a:rPr lang="en-US" dirty="0" smtClean="0"/>
              <a:t> </a:t>
            </a:r>
            <a:r>
              <a:rPr lang="en-US" dirty="0" err="1" smtClean="0"/>
              <a:t>uzaklaşma</a:t>
            </a:r>
            <a:endParaRPr lang="en-US" dirty="0" smtClean="0"/>
          </a:p>
          <a:p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kazalar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r>
              <a:rPr lang="en-US" dirty="0" smtClean="0"/>
              <a:t>; </a:t>
            </a:r>
            <a:r>
              <a:rPr lang="en-US" dirty="0" err="1" smtClean="0"/>
              <a:t>alkol</a:t>
            </a:r>
            <a:r>
              <a:rPr lang="en-US" dirty="0" smtClean="0"/>
              <a:t>,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r>
              <a:rPr lang="en-US" dirty="0" err="1" smtClean="0"/>
              <a:t>Arkadaşlık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düzeltmek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aniden</a:t>
            </a:r>
            <a:r>
              <a:rPr lang="en-US" dirty="0" smtClean="0"/>
              <a:t> </a:t>
            </a:r>
            <a:r>
              <a:rPr lang="en-US" dirty="0" err="1" smtClean="0"/>
              <a:t>pahalı</a:t>
            </a:r>
            <a:r>
              <a:rPr lang="en-US" dirty="0" smtClean="0"/>
              <a:t> </a:t>
            </a:r>
            <a:r>
              <a:rPr lang="en-US" dirty="0" err="1" smtClean="0"/>
              <a:t>hediyeler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bd0730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326" y="1371600"/>
            <a:ext cx="182562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684"/>
            <a:ext cx="7313613" cy="1443790"/>
          </a:xfrm>
        </p:spPr>
        <p:txBody>
          <a:bodyPr/>
          <a:lstStyle/>
          <a:p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evreleri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krizler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192184"/>
              </p:ext>
            </p:extLst>
          </p:nvPr>
        </p:nvGraphicFramePr>
        <p:xfrm>
          <a:off x="914400" y="2229769"/>
          <a:ext cx="7454232" cy="297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116"/>
                <a:gridCol w="3727116"/>
              </a:tblGrid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Gelişim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evreleri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Krizler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kimlik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Kimlik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bunlaımları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identifikasyon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çatışmaları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özgüven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Narsistik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krizler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bireysellik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Bireyselleşme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ayrışma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zorlukları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cinsellik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Ilişki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krizleri</a:t>
                      </a:r>
                      <a:endParaRPr lang="en-US" dirty="0"/>
                    </a:p>
                  </a:txBody>
                  <a:tcPr/>
                </a:tc>
              </a:tr>
              <a:tr h="4243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Kendini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gösterme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kabul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ettirme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Otorite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krizleri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Resch,1996, S.232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Kırmızı</a:t>
            </a:r>
            <a:r>
              <a:rPr lang="en-US" dirty="0" smtClean="0"/>
              <a:t> alarm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Yorgunluk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dağınıklıkları</a:t>
            </a:r>
            <a:endParaRPr lang="en-US" dirty="0" smtClean="0"/>
          </a:p>
          <a:p>
            <a:r>
              <a:rPr lang="en-US" dirty="0" err="1" smtClean="0"/>
              <a:t>Çökkün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hırçın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endParaRPr lang="en-US" dirty="0" smtClean="0"/>
          </a:p>
          <a:p>
            <a:r>
              <a:rPr lang="en-US" dirty="0" err="1" smtClean="0"/>
              <a:t>Üzgün</a:t>
            </a:r>
            <a:r>
              <a:rPr lang="en-US" dirty="0" smtClean="0"/>
              <a:t> </a:t>
            </a:r>
            <a:r>
              <a:rPr lang="en-US" dirty="0" err="1" smtClean="0"/>
              <a:t>duygulanım</a:t>
            </a:r>
            <a:endParaRPr lang="en-US" dirty="0" smtClean="0"/>
          </a:p>
          <a:p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kısık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endParaRPr lang="en-US" dirty="0" smtClean="0"/>
          </a:p>
          <a:p>
            <a:r>
              <a:rPr lang="en-US" dirty="0" err="1" smtClean="0"/>
              <a:t>Pasiflik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endParaRPr lang="en-US" dirty="0" smtClean="0"/>
          </a:p>
          <a:p>
            <a:r>
              <a:rPr lang="en-US" dirty="0" err="1" smtClean="0"/>
              <a:t>Özgüven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smtClean="0"/>
              <a:t>Kilo </a:t>
            </a:r>
            <a:r>
              <a:rPr lang="en-US" dirty="0" err="1" smtClean="0"/>
              <a:t>alımı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 smtClean="0"/>
          </a:p>
          <a:p>
            <a:r>
              <a:rPr lang="en-US" dirty="0" err="1" smtClean="0"/>
              <a:t>Tekrarlayan</a:t>
            </a:r>
            <a:r>
              <a:rPr lang="en-US" dirty="0" smtClean="0"/>
              <a:t> </a:t>
            </a:r>
            <a:r>
              <a:rPr lang="en-US" dirty="0" err="1" smtClean="0"/>
              <a:t>intihar</a:t>
            </a:r>
            <a:r>
              <a:rPr lang="en-US" dirty="0" smtClean="0"/>
              <a:t> </a:t>
            </a:r>
            <a:r>
              <a:rPr lang="en-US" dirty="0" err="1" smtClean="0"/>
              <a:t>düşünceleri</a:t>
            </a:r>
            <a:endParaRPr lang="en-US" dirty="0"/>
          </a:p>
        </p:txBody>
      </p:sp>
      <p:pic>
        <p:nvPicPr>
          <p:cNvPr id="4" name="Picture 4" descr="bd0730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987" y="503238"/>
            <a:ext cx="182562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Okula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uyarı</a:t>
            </a:r>
            <a:r>
              <a:rPr lang="en-US" dirty="0" smtClean="0"/>
              <a:t> </a:t>
            </a:r>
            <a:r>
              <a:rPr lang="en-US" dirty="0" err="1" smtClean="0"/>
              <a:t>sinyalleri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başarıda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düşmeler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endParaRPr lang="en-US" dirty="0" smtClean="0"/>
          </a:p>
          <a:p>
            <a:r>
              <a:rPr lang="en-US" dirty="0" err="1" smtClean="0"/>
              <a:t>Açıklanamayan</a:t>
            </a:r>
            <a:r>
              <a:rPr lang="en-US" dirty="0" smtClean="0"/>
              <a:t> </a:t>
            </a:r>
            <a:r>
              <a:rPr lang="en-US" dirty="0" err="1" smtClean="0"/>
              <a:t>devamsızlık</a:t>
            </a:r>
            <a:endParaRPr lang="en-US" dirty="0" smtClean="0"/>
          </a:p>
          <a:p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değişiklikleri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461920"/>
          </a:xfrm>
        </p:spPr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ergen</a:t>
            </a:r>
            <a:r>
              <a:rPr lang="en-US" dirty="0" smtClean="0"/>
              <a:t> </a:t>
            </a:r>
            <a:r>
              <a:rPr lang="en-US" dirty="0" err="1" smtClean="0"/>
              <a:t>intihar</a:t>
            </a:r>
            <a:r>
              <a:rPr lang="en-US" dirty="0" smtClean="0"/>
              <a:t> </a:t>
            </a:r>
            <a:r>
              <a:rPr lang="en-US" dirty="0" err="1" smtClean="0"/>
              <a:t>düşüncelerini</a:t>
            </a:r>
            <a:r>
              <a:rPr lang="en-US" dirty="0" smtClean="0"/>
              <a:t> size </a:t>
            </a:r>
            <a:r>
              <a:rPr lang="en-US" dirty="0" err="1" smtClean="0"/>
              <a:t>ilettiğinde</a:t>
            </a:r>
            <a:r>
              <a:rPr lang="en-US" dirty="0" smtClean="0"/>
              <a:t> ne </a:t>
            </a:r>
            <a:r>
              <a:rPr lang="en-US" dirty="0" err="1" smtClean="0"/>
              <a:t>yaparsınız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46947"/>
            <a:ext cx="7313613" cy="3144252"/>
          </a:xfrm>
        </p:spPr>
        <p:txBody>
          <a:bodyPr/>
          <a:lstStyle/>
          <a:p>
            <a:r>
              <a:rPr lang="en-US" dirty="0" err="1" smtClean="0"/>
              <a:t>Sakin</a:t>
            </a:r>
            <a:r>
              <a:rPr lang="en-US" dirty="0" smtClean="0"/>
              <a:t> </a:t>
            </a:r>
            <a:r>
              <a:rPr lang="en-US" dirty="0" err="1" smtClean="0"/>
              <a:t>olun</a:t>
            </a:r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meslektaşınızdan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ardım</a:t>
            </a:r>
            <a:r>
              <a:rPr lang="en-US" dirty="0" smtClean="0"/>
              <a:t> </a:t>
            </a:r>
            <a:r>
              <a:rPr lang="en-US" dirty="0" err="1" smtClean="0"/>
              <a:t>alın</a:t>
            </a:r>
            <a:endParaRPr lang="en-US" dirty="0" smtClean="0"/>
          </a:p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idaresine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verin</a:t>
            </a:r>
            <a:endParaRPr lang="en-US" dirty="0" smtClean="0"/>
          </a:p>
          <a:p>
            <a:r>
              <a:rPr lang="en-US" dirty="0" err="1" smtClean="0"/>
              <a:t>Ergeni</a:t>
            </a:r>
            <a:r>
              <a:rPr lang="en-US" dirty="0" smtClean="0"/>
              <a:t> </a:t>
            </a:r>
            <a:r>
              <a:rPr lang="en-US" dirty="0" err="1" smtClean="0"/>
              <a:t>rahatlatın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söylenebilir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Benimle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düşünceni</a:t>
            </a:r>
            <a:r>
              <a:rPr lang="en-US" dirty="0" smtClean="0"/>
              <a:t> </a:t>
            </a:r>
            <a:r>
              <a:rPr lang="en-US" dirty="0" err="1" smtClean="0"/>
              <a:t>paylaşmana</a:t>
            </a:r>
            <a:r>
              <a:rPr lang="en-US" dirty="0" smtClean="0"/>
              <a:t> </a:t>
            </a:r>
            <a:r>
              <a:rPr lang="en-US" dirty="0" err="1" smtClean="0"/>
              <a:t>memnun</a:t>
            </a:r>
            <a:r>
              <a:rPr lang="en-US" dirty="0" smtClean="0"/>
              <a:t> </a:t>
            </a:r>
            <a:r>
              <a:rPr lang="en-US" dirty="0" err="1" smtClean="0"/>
              <a:t>oldum</a:t>
            </a:r>
            <a:r>
              <a:rPr lang="en-US" dirty="0" smtClean="0"/>
              <a:t>,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isterim</a:t>
            </a:r>
            <a:endParaRPr lang="en-US" dirty="0" smtClean="0"/>
          </a:p>
          <a:p>
            <a:r>
              <a:rPr lang="en-US" dirty="0" err="1"/>
              <a:t>Benimle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düşünceni</a:t>
            </a:r>
            <a:r>
              <a:rPr lang="en-US" dirty="0"/>
              <a:t> </a:t>
            </a:r>
            <a:r>
              <a:rPr lang="en-US" dirty="0" err="1"/>
              <a:t>paylaşmana</a:t>
            </a:r>
            <a:r>
              <a:rPr lang="en-US" dirty="0"/>
              <a:t> </a:t>
            </a:r>
            <a:r>
              <a:rPr lang="en-US" dirty="0" err="1"/>
              <a:t>memnun</a:t>
            </a:r>
            <a:r>
              <a:rPr lang="en-US" dirty="0"/>
              <a:t> </a:t>
            </a:r>
            <a:r>
              <a:rPr lang="en-US" dirty="0" err="1"/>
              <a:t>oldum</a:t>
            </a:r>
            <a:r>
              <a:rPr lang="en-US" dirty="0"/>
              <a:t>, </a:t>
            </a:r>
            <a:r>
              <a:rPr lang="en-US" dirty="0" err="1" smtClean="0"/>
              <a:t>senin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edecek</a:t>
            </a:r>
            <a:r>
              <a:rPr lang="en-US" dirty="0" smtClean="0"/>
              <a:t> </a:t>
            </a:r>
            <a:r>
              <a:rPr lang="en-US" dirty="0" err="1" smtClean="0"/>
              <a:t>birilerine</a:t>
            </a:r>
            <a:r>
              <a:rPr lang="en-US" dirty="0" smtClean="0"/>
              <a:t> </a:t>
            </a:r>
            <a:r>
              <a:rPr lang="en-US" dirty="0" err="1" smtClean="0"/>
              <a:t>ulaşmaya</a:t>
            </a:r>
            <a:r>
              <a:rPr lang="en-US" dirty="0" smtClean="0"/>
              <a:t> </a:t>
            </a:r>
            <a:r>
              <a:rPr lang="en-US" dirty="0" err="1" smtClean="0"/>
              <a:t>çalışacağım</a:t>
            </a:r>
            <a:endParaRPr lang="en-US" dirty="0" smtClean="0"/>
          </a:p>
          <a:p>
            <a:r>
              <a:rPr lang="en-US" dirty="0" err="1" smtClean="0"/>
              <a:t>Ailen</a:t>
            </a:r>
            <a:r>
              <a:rPr lang="en-US" dirty="0" smtClean="0"/>
              <a:t> </a:t>
            </a:r>
            <a:r>
              <a:rPr lang="en-US" dirty="0" err="1" smtClean="0"/>
              <a:t>gelene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kalacağım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söylenmemeli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geçicidir</a:t>
            </a:r>
            <a:endParaRPr lang="en-US" dirty="0" smtClean="0"/>
          </a:p>
          <a:p>
            <a:r>
              <a:rPr lang="en-US" dirty="0" err="1" smtClean="0"/>
              <a:t>Saçamalama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bencil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çekmeye</a:t>
            </a:r>
            <a:r>
              <a:rPr lang="en-US" dirty="0" smtClean="0"/>
              <a:t> </a:t>
            </a:r>
            <a:r>
              <a:rPr lang="en-US" dirty="0" err="1" smtClean="0"/>
              <a:t>çalışıyorsun</a:t>
            </a:r>
            <a:endParaRPr lang="en-US" dirty="0" smtClean="0"/>
          </a:p>
          <a:p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atlatırsın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j0282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7684" y="1556300"/>
            <a:ext cx="3145671" cy="3621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3053" y="401053"/>
            <a:ext cx="279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NASIL YARDIM EDELİM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053" y="787161"/>
            <a:ext cx="22860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/>
            <a:r>
              <a:rPr lang="tr-TR" sz="5400" b="1" dirty="0" smtClean="0">
                <a:ln w="12700">
                  <a:solidFill>
                    <a:srgbClr val="584D2E">
                      <a:satMod val="155000"/>
                    </a:srgbClr>
                  </a:solidFill>
                  <a:prstDash val="solid"/>
                </a:ln>
                <a:solidFill>
                  <a:srgbClr val="EFE7C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</a:t>
            </a:r>
            <a:endParaRPr lang="tr-TR" sz="5400" b="1" dirty="0">
              <a:ln w="12700">
                <a:solidFill>
                  <a:srgbClr val="584D2E">
                    <a:satMod val="155000"/>
                  </a:srgbClr>
                </a:solidFill>
                <a:prstDash val="solid"/>
              </a:ln>
              <a:solidFill>
                <a:srgbClr val="EFE7C3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0790" y="632970"/>
            <a:ext cx="376321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5400" b="1" dirty="0" smtClean="0">
                <a:ln w="12700">
                  <a:solidFill>
                    <a:srgbClr val="584D2E">
                      <a:satMod val="155000"/>
                    </a:srgbClr>
                  </a:solidFill>
                  <a:prstDash val="solid"/>
                </a:ln>
                <a:solidFill>
                  <a:srgbClr val="EFE7C3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PSİKİYATRİ</a:t>
            </a:r>
            <a:endParaRPr lang="tr-TR" sz="5400" b="1" dirty="0">
              <a:ln w="12700">
                <a:solidFill>
                  <a:srgbClr val="584D2E">
                    <a:satMod val="155000"/>
                  </a:srgbClr>
                </a:solidFill>
                <a:prstDash val="solid"/>
              </a:ln>
              <a:solidFill>
                <a:srgbClr val="EFE7C3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0525" y="5555825"/>
            <a:ext cx="1643687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AİLE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8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3961815"/>
          </a:xfrm>
        </p:spPr>
        <p:txBody>
          <a:bodyPr/>
          <a:lstStyle/>
          <a:p>
            <a:r>
              <a:rPr lang="en-US" dirty="0" smtClean="0"/>
              <a:t>İLGİNİZE SONSUZ TEŞEKKÜRLER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rhulyabingol@gmail.com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05378832328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tanımlamalar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Otorite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: </a:t>
            </a:r>
            <a:r>
              <a:rPr lang="en-US" dirty="0" err="1" smtClean="0"/>
              <a:t>babaya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nefret</a:t>
            </a:r>
            <a:r>
              <a:rPr lang="en-US" dirty="0" smtClean="0"/>
              <a:t> </a:t>
            </a:r>
            <a:r>
              <a:rPr lang="en-US" dirty="0" err="1" smtClean="0"/>
              <a:t>dolu</a:t>
            </a:r>
            <a:r>
              <a:rPr lang="en-US" dirty="0" smtClean="0"/>
              <a:t> </a:t>
            </a:r>
            <a:r>
              <a:rPr lang="en-US" dirty="0" err="1" smtClean="0"/>
              <a:t>öfke</a:t>
            </a:r>
            <a:r>
              <a:rPr lang="en-US" dirty="0" smtClean="0"/>
              <a:t> </a:t>
            </a:r>
            <a:r>
              <a:rPr lang="en-US" dirty="0" err="1" smtClean="0"/>
              <a:t>patlamaları</a:t>
            </a:r>
            <a:r>
              <a:rPr lang="en-US" dirty="0" smtClean="0"/>
              <a:t>, </a:t>
            </a:r>
            <a:r>
              <a:rPr lang="en-US" dirty="0" err="1" smtClean="0"/>
              <a:t>tekrarlayan</a:t>
            </a:r>
            <a:r>
              <a:rPr lang="en-US" dirty="0" smtClean="0"/>
              <a:t> </a:t>
            </a:r>
            <a:r>
              <a:rPr lang="en-US" dirty="0" err="1" smtClean="0"/>
              <a:t>evden</a:t>
            </a:r>
            <a:r>
              <a:rPr lang="en-US" dirty="0" smtClean="0"/>
              <a:t> </a:t>
            </a:r>
            <a:r>
              <a:rPr lang="en-US" dirty="0" err="1" smtClean="0"/>
              <a:t>kaçmalar</a:t>
            </a:r>
            <a:endParaRPr lang="en-US" dirty="0" smtClean="0"/>
          </a:p>
          <a:p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: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nötral</a:t>
            </a:r>
            <a:r>
              <a:rPr lang="en-US" dirty="0" smtClean="0"/>
              <a:t> </a:t>
            </a:r>
            <a:r>
              <a:rPr lang="en-US" dirty="0" err="1" smtClean="0"/>
              <a:t>duruş</a:t>
            </a:r>
            <a:r>
              <a:rPr lang="en-US" dirty="0" smtClean="0"/>
              <a:t> </a:t>
            </a:r>
            <a:r>
              <a:rPr lang="en-US" dirty="0" err="1" smtClean="0"/>
              <a:t>sergileme</a:t>
            </a:r>
            <a:r>
              <a:rPr lang="en-US" dirty="0" smtClean="0"/>
              <a:t>;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konum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endParaRPr lang="en-US" dirty="0" smtClean="0"/>
          </a:p>
          <a:p>
            <a:r>
              <a:rPr lang="en-US" dirty="0" err="1" smtClean="0"/>
              <a:t>Cinsellik</a:t>
            </a:r>
            <a:r>
              <a:rPr lang="en-US" dirty="0" smtClean="0"/>
              <a:t> </a:t>
            </a:r>
            <a:r>
              <a:rPr lang="en-US" dirty="0" err="1" smtClean="0"/>
              <a:t>krizleri</a:t>
            </a:r>
            <a:r>
              <a:rPr lang="en-US" dirty="0" smtClean="0"/>
              <a:t>: </a:t>
            </a:r>
            <a:r>
              <a:rPr lang="en-US" dirty="0" err="1" smtClean="0"/>
              <a:t>suçluluk</a:t>
            </a:r>
            <a:r>
              <a:rPr lang="en-US" dirty="0" smtClean="0"/>
              <a:t> </a:t>
            </a:r>
            <a:r>
              <a:rPr lang="en-US" dirty="0" err="1" smtClean="0"/>
              <a:t>duyguları</a:t>
            </a:r>
            <a:r>
              <a:rPr lang="en-US" dirty="0" smtClean="0"/>
              <a:t>, </a:t>
            </a:r>
            <a:r>
              <a:rPr lang="en-US" dirty="0" err="1" smtClean="0"/>
              <a:t>homoseksüel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kaygısı</a:t>
            </a:r>
            <a:endParaRPr lang="en-US" dirty="0" smtClean="0"/>
          </a:p>
          <a:p>
            <a:r>
              <a:rPr lang="en-US" dirty="0" err="1" smtClean="0"/>
              <a:t>Güven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: </a:t>
            </a:r>
            <a:r>
              <a:rPr lang="en-US" dirty="0" err="1" smtClean="0"/>
              <a:t>kaybulmuş</a:t>
            </a:r>
            <a:r>
              <a:rPr lang="en-US" dirty="0" smtClean="0"/>
              <a:t>, </a:t>
            </a:r>
            <a:r>
              <a:rPr lang="en-US" dirty="0" err="1" smtClean="0"/>
              <a:t>terkedilmiş,değersiz</a:t>
            </a:r>
            <a:r>
              <a:rPr lang="en-US" dirty="0" smtClean="0"/>
              <a:t> </a:t>
            </a:r>
            <a:r>
              <a:rPr lang="en-US" dirty="0" err="1" smtClean="0"/>
              <a:t>hissetmek</a:t>
            </a:r>
            <a:r>
              <a:rPr lang="en-US" dirty="0" smtClean="0"/>
              <a:t>, </a:t>
            </a:r>
            <a:r>
              <a:rPr lang="en-US" dirty="0" err="1" smtClean="0"/>
              <a:t>ebedi</a:t>
            </a:r>
            <a:r>
              <a:rPr lang="en-US" dirty="0" smtClean="0"/>
              <a:t> </a:t>
            </a:r>
            <a:r>
              <a:rPr lang="en-US" dirty="0" err="1" smtClean="0"/>
              <a:t>yalnızlık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Nissen 1996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231901"/>
          </a:xfrm>
        </p:spPr>
        <p:txBody>
          <a:bodyPr/>
          <a:lstStyle/>
          <a:p>
            <a:r>
              <a:rPr lang="en-US" dirty="0" err="1" smtClean="0"/>
              <a:t>Üretken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gelişiminde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aşamalar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2210"/>
            <a:ext cx="7313613" cy="3678989"/>
          </a:xfrm>
        </p:spPr>
        <p:txBody>
          <a:bodyPr/>
          <a:lstStyle/>
          <a:p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yetkinliklerin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; </a:t>
            </a:r>
            <a:r>
              <a:rPr lang="en-US" dirty="0" err="1" smtClean="0"/>
              <a:t>beceriler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yetkinlikler</a:t>
            </a:r>
            <a:endParaRPr lang="en-US" dirty="0" smtClean="0"/>
          </a:p>
          <a:p>
            <a:r>
              <a:rPr lang="en-US" dirty="0" err="1" smtClean="0"/>
              <a:t>Bireyselleşme</a:t>
            </a:r>
            <a:r>
              <a:rPr lang="en-US" dirty="0" smtClean="0"/>
              <a:t> ;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entegrasyon</a:t>
            </a:r>
            <a:r>
              <a:rPr lang="en-US" dirty="0" smtClean="0"/>
              <a:t>;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bağlarını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planda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Achenbach &amp; </a:t>
            </a:r>
            <a:r>
              <a:rPr lang="en-US" dirty="0" err="1" smtClean="0"/>
              <a:t>Edelbrock</a:t>
            </a:r>
            <a:r>
              <a:rPr lang="en-US" dirty="0" smtClean="0"/>
              <a:t> ,1978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İnternalize </a:t>
            </a:r>
            <a:r>
              <a:rPr lang="en-US" dirty="0" err="1" smtClean="0"/>
              <a:t>bozukluklar</a:t>
            </a:r>
            <a:r>
              <a:rPr lang="en-US" dirty="0" smtClean="0"/>
              <a:t>;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önemsiz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terkedebilir</a:t>
            </a:r>
            <a:r>
              <a:rPr lang="en-US" dirty="0" smtClean="0"/>
              <a:t>, </a:t>
            </a:r>
            <a:r>
              <a:rPr lang="en-US" dirty="0" err="1" smtClean="0"/>
              <a:t>yabancı</a:t>
            </a:r>
            <a:r>
              <a:rPr lang="en-US" dirty="0" smtClean="0"/>
              <a:t>,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değerin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kaygılı-taknıtılı</a:t>
            </a:r>
            <a:r>
              <a:rPr lang="en-US" dirty="0" smtClean="0"/>
              <a:t> </a:t>
            </a:r>
            <a:r>
              <a:rPr lang="en-US" dirty="0" err="1" smtClean="0"/>
              <a:t>boz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Somatik</a:t>
            </a:r>
            <a:r>
              <a:rPr lang="en-US" dirty="0" smtClean="0"/>
              <a:t> </a:t>
            </a:r>
            <a:r>
              <a:rPr lang="en-US" dirty="0" err="1" smtClean="0"/>
              <a:t>şikayetler</a:t>
            </a:r>
            <a:r>
              <a:rPr lang="en-US" dirty="0" smtClean="0"/>
              <a:t>; </a:t>
            </a:r>
            <a:r>
              <a:rPr lang="en-US" dirty="0" err="1" smtClean="0"/>
              <a:t>karın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, </a:t>
            </a:r>
            <a:r>
              <a:rPr lang="en-US" dirty="0" err="1" smtClean="0"/>
              <a:t>başağrısı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Şizoid</a:t>
            </a:r>
            <a:r>
              <a:rPr lang="en-US" dirty="0" smtClean="0"/>
              <a:t> </a:t>
            </a:r>
            <a:r>
              <a:rPr lang="en-US" dirty="0" err="1" smtClean="0"/>
              <a:t>boz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çekilme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Achenbach &amp; </a:t>
            </a:r>
            <a:r>
              <a:rPr lang="en-US" dirty="0" err="1"/>
              <a:t>Edelbrock</a:t>
            </a:r>
            <a:r>
              <a:rPr lang="en-US" dirty="0"/>
              <a:t> ,1978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2- </a:t>
            </a:r>
            <a:r>
              <a:rPr lang="en-US" dirty="0" err="1" smtClean="0"/>
              <a:t>Ekternalize</a:t>
            </a:r>
            <a:r>
              <a:rPr lang="en-US" dirty="0" smtClean="0"/>
              <a:t> </a:t>
            </a:r>
            <a:r>
              <a:rPr lang="en-US" dirty="0" err="1" smtClean="0"/>
              <a:t>bozukluklar;toplum</a:t>
            </a:r>
            <a:r>
              <a:rPr lang="en-US" dirty="0" smtClean="0"/>
              <a:t> </a:t>
            </a:r>
            <a:r>
              <a:rPr lang="en-US" dirty="0" err="1" smtClean="0"/>
              <a:t>düşman</a:t>
            </a:r>
            <a:r>
              <a:rPr lang="en-US" dirty="0" smtClean="0"/>
              <a:t>, her </a:t>
            </a:r>
            <a:r>
              <a:rPr lang="en-US" dirty="0" err="1" smtClean="0"/>
              <a:t>dakika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yaşanılan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zararsız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bile </a:t>
            </a:r>
            <a:r>
              <a:rPr lang="en-US" dirty="0" err="1" smtClean="0"/>
              <a:t>provokasyon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algılanır</a:t>
            </a:r>
            <a:r>
              <a:rPr lang="en-US" dirty="0" smtClean="0"/>
              <a:t>. 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158" y="1096210"/>
            <a:ext cx="2192421" cy="2834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1-depresif model</a:t>
            </a:r>
          </a:p>
          <a:p>
            <a:pPr algn="ctr"/>
            <a:r>
              <a:rPr lang="en-US" dirty="0" smtClean="0"/>
              <a:t>2-sosyal </a:t>
            </a:r>
            <a:r>
              <a:rPr lang="en-US" dirty="0" err="1" smtClean="0"/>
              <a:t>kayıp</a:t>
            </a:r>
            <a:r>
              <a:rPr lang="en-US" dirty="0" smtClean="0"/>
              <a:t> </a:t>
            </a:r>
            <a:r>
              <a:rPr lang="en-US" dirty="0" err="1" smtClean="0"/>
              <a:t>tecrübesi</a:t>
            </a:r>
            <a:endParaRPr lang="en-US" dirty="0" smtClean="0"/>
          </a:p>
          <a:p>
            <a:pPr algn="ctr"/>
            <a:r>
              <a:rPr lang="en-US" dirty="0" smtClean="0"/>
              <a:t>3-gerçekçi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36211" y="1096210"/>
            <a:ext cx="1858210" cy="13769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1-özgüven </a:t>
            </a:r>
            <a:r>
              <a:rPr lang="en-US" dirty="0" err="1" smtClean="0"/>
              <a:t>eksikliği</a:t>
            </a:r>
            <a:endParaRPr lang="en-US" dirty="0" smtClean="0"/>
          </a:p>
          <a:p>
            <a:pPr algn="ctr"/>
            <a:r>
              <a:rPr lang="en-US" dirty="0" smtClean="0"/>
              <a:t>2-olumsuz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şemaları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30738" y="1096210"/>
            <a:ext cx="2072104" cy="2834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1-olumlu </a:t>
            </a:r>
            <a:r>
              <a:rPr lang="en-US" dirty="0" err="1" smtClean="0"/>
              <a:t>sinyallerin</a:t>
            </a:r>
            <a:r>
              <a:rPr lang="en-US" dirty="0" smtClean="0"/>
              <a:t> </a:t>
            </a:r>
            <a:r>
              <a:rPr lang="en-US" dirty="0" err="1" smtClean="0"/>
              <a:t>algılanmamsı</a:t>
            </a:r>
            <a:endParaRPr lang="en-US" dirty="0" smtClean="0"/>
          </a:p>
          <a:p>
            <a:pPr algn="ctr"/>
            <a:r>
              <a:rPr lang="en-US" dirty="0" smtClean="0"/>
              <a:t>2-olumsuz </a:t>
            </a:r>
            <a:r>
              <a:rPr lang="en-US" dirty="0" err="1" smtClean="0"/>
              <a:t>deneyimlerin</a:t>
            </a:r>
            <a:r>
              <a:rPr lang="en-US" dirty="0" smtClean="0"/>
              <a:t> </a:t>
            </a:r>
            <a:r>
              <a:rPr lang="en-US" dirty="0" err="1" smtClean="0"/>
              <a:t>içselleştirilmesi</a:t>
            </a:r>
            <a:endParaRPr lang="en-US" dirty="0" smtClean="0"/>
          </a:p>
          <a:p>
            <a:pPr algn="ctr"/>
            <a:r>
              <a:rPr lang="en-US" dirty="0" smtClean="0"/>
              <a:t>3-kısıtlı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repertuarı</a:t>
            </a:r>
            <a:endParaRPr lang="en-US" dirty="0" smtClean="0"/>
          </a:p>
          <a:p>
            <a:pPr algn="ctr"/>
            <a:r>
              <a:rPr lang="en-US" dirty="0" smtClean="0"/>
              <a:t>4-umutsuzluk </a:t>
            </a:r>
            <a:r>
              <a:rPr lang="en-US" dirty="0" err="1" smtClean="0"/>
              <a:t>beklentileri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27159" y="4743298"/>
            <a:ext cx="4157579" cy="16977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duygulanım</a:t>
            </a:r>
            <a:endParaRPr lang="en-US" dirty="0" smtClean="0"/>
          </a:p>
          <a:p>
            <a:pPr algn="ctr"/>
            <a:r>
              <a:rPr lang="en-US" dirty="0" smtClean="0"/>
              <a:t>2-uyku </a:t>
            </a:r>
            <a:r>
              <a:rPr lang="en-US" dirty="0" err="1" smtClean="0"/>
              <a:t>sorunları</a:t>
            </a:r>
            <a:r>
              <a:rPr lang="en-US" dirty="0" smtClean="0"/>
              <a:t>, </a:t>
            </a:r>
            <a:r>
              <a:rPr lang="en-US" dirty="0" err="1" smtClean="0"/>
              <a:t>yorgunluk</a:t>
            </a:r>
            <a:endParaRPr lang="en-US" dirty="0" smtClean="0"/>
          </a:p>
          <a:p>
            <a:pPr algn="ctr"/>
            <a:r>
              <a:rPr lang="en-US" dirty="0" smtClean="0"/>
              <a:t>3-iştahsızlık</a:t>
            </a:r>
          </a:p>
          <a:p>
            <a:pPr algn="ctr"/>
            <a:r>
              <a:rPr lang="en-US" dirty="0" smtClean="0"/>
              <a:t>4-sosyal </a:t>
            </a:r>
            <a:r>
              <a:rPr lang="en-US" dirty="0" err="1" smtClean="0"/>
              <a:t>izolasyon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475" y="291781"/>
            <a:ext cx="241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Erken</a:t>
            </a:r>
            <a:r>
              <a:rPr lang="en-US" b="1" dirty="0" smtClean="0"/>
              <a:t> </a:t>
            </a:r>
            <a:r>
              <a:rPr lang="en-US" b="1" dirty="0" err="1" smtClean="0"/>
              <a:t>dönem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deneyimleri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2526" y="601579"/>
            <a:ext cx="241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Algı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kognisyonl</a:t>
            </a:r>
            <a:r>
              <a:rPr lang="en-US" dirty="0" err="1" smtClean="0"/>
              <a:t>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30738" y="614947"/>
            <a:ext cx="189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Sosyal</a:t>
            </a:r>
            <a:r>
              <a:rPr lang="en-US" b="1" dirty="0" smtClean="0"/>
              <a:t> </a:t>
            </a:r>
            <a:r>
              <a:rPr lang="en-US" b="1" dirty="0" err="1" smtClean="0"/>
              <a:t>bilgi</a:t>
            </a:r>
            <a:r>
              <a:rPr lang="en-US" b="1" dirty="0" smtClean="0"/>
              <a:t> </a:t>
            </a:r>
            <a:r>
              <a:rPr lang="en-US" b="1" dirty="0" err="1" smtClean="0"/>
              <a:t>işleme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7053" y="4373966"/>
            <a:ext cx="130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Davranış</a:t>
            </a:r>
            <a:endParaRPr lang="en-US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Dodge, 1993, S.579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Ergenlerde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duygulanım</a:t>
            </a:r>
            <a:endParaRPr lang="en-US" dirty="0" smtClean="0"/>
          </a:p>
          <a:p>
            <a:r>
              <a:rPr lang="en-US" dirty="0" smtClean="0"/>
              <a:t>2-depresif </a:t>
            </a:r>
            <a:r>
              <a:rPr lang="en-US" dirty="0" err="1" smtClean="0"/>
              <a:t>sendrom</a:t>
            </a:r>
            <a:endParaRPr lang="en-US" dirty="0" smtClean="0"/>
          </a:p>
          <a:p>
            <a:r>
              <a:rPr lang="en-US" dirty="0" smtClean="0"/>
              <a:t>3-majör </a:t>
            </a:r>
            <a:r>
              <a:rPr lang="en-US" dirty="0" err="1" smtClean="0"/>
              <a:t>depresyon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duygulanım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Kendilikle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en-US" dirty="0" smtClean="0"/>
          </a:p>
          <a:p>
            <a:r>
              <a:rPr lang="en-US" dirty="0" err="1" smtClean="0"/>
              <a:t>Özgüven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endParaRPr lang="en-US" dirty="0" smtClean="0"/>
          </a:p>
          <a:p>
            <a:r>
              <a:rPr lang="en-US" dirty="0" err="1" smtClean="0"/>
              <a:t>Umutsuzluk</a:t>
            </a:r>
            <a:endParaRPr lang="en-US" dirty="0" smtClean="0"/>
          </a:p>
          <a:p>
            <a:r>
              <a:rPr lang="en-US" i="1" dirty="0" err="1" smtClean="0"/>
              <a:t>Kimse</a:t>
            </a:r>
            <a:r>
              <a:rPr lang="en-US" i="1" dirty="0" smtClean="0"/>
              <a:t> </a:t>
            </a:r>
            <a:r>
              <a:rPr lang="en-US" i="1" dirty="0" err="1" smtClean="0"/>
              <a:t>bana</a:t>
            </a:r>
            <a:r>
              <a:rPr lang="en-US" i="1" dirty="0" smtClean="0"/>
              <a:t> </a:t>
            </a:r>
            <a:r>
              <a:rPr lang="en-US" i="1" dirty="0" err="1" smtClean="0"/>
              <a:t>yardım</a:t>
            </a:r>
            <a:r>
              <a:rPr lang="en-US" i="1" dirty="0" smtClean="0"/>
              <a:t> </a:t>
            </a:r>
            <a:r>
              <a:rPr lang="en-US" i="1" dirty="0" err="1" smtClean="0"/>
              <a:t>edemez</a:t>
            </a:r>
            <a:r>
              <a:rPr lang="en-US" i="1" dirty="0" smtClean="0"/>
              <a:t> </a:t>
            </a:r>
            <a:r>
              <a:rPr lang="en-US" dirty="0" err="1" smtClean="0"/>
              <a:t>durumu</a:t>
            </a:r>
            <a:endParaRPr lang="en-US" dirty="0" smtClean="0"/>
          </a:p>
          <a:p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üzgün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umutsuz</a:t>
            </a:r>
            <a:r>
              <a:rPr lang="en-US" dirty="0" smtClean="0"/>
              <a:t> </a:t>
            </a:r>
            <a:r>
              <a:rPr lang="en-US" dirty="0" err="1" smtClean="0"/>
              <a:t>duygulanım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etkilenir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235</TotalTime>
  <Words>853</Words>
  <Application>Microsoft Office PowerPoint</Application>
  <PresentationFormat>Ekran Gösterisi (4:3)</PresentationFormat>
  <Paragraphs>164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Inkwell</vt:lpstr>
      <vt:lpstr>ERGENLERDE İNTİHAR VE DEPRESYON</vt:lpstr>
      <vt:lpstr>Ergenlerde gelişim evreleri ve krizler </vt:lpstr>
      <vt:lpstr>Belirli tanımlamalar</vt:lpstr>
      <vt:lpstr>Üretken bir kimlik gelişiminde önemli aşamalar</vt:lpstr>
      <vt:lpstr>Achenbach &amp; Edelbrock ,1978</vt:lpstr>
      <vt:lpstr>Achenbach &amp; Edelbrock ,1978</vt:lpstr>
      <vt:lpstr>PowerPoint Sunusu</vt:lpstr>
      <vt:lpstr>Ergenlerde depresyon </vt:lpstr>
      <vt:lpstr>Depresif duygulanım</vt:lpstr>
      <vt:lpstr>Depresif sendrom</vt:lpstr>
      <vt:lpstr>Majör depresyon</vt:lpstr>
      <vt:lpstr>Depresif ergen ;</vt:lpstr>
      <vt:lpstr>Neden depresyon??</vt:lpstr>
      <vt:lpstr>Beck kognitif triadı</vt:lpstr>
      <vt:lpstr>Seligman; öğrenilmiş çaresizlik</vt:lpstr>
      <vt:lpstr>Lewinsohn</vt:lpstr>
      <vt:lpstr>Neden kızlar, erkeklere göre daha depresif?</vt:lpstr>
      <vt:lpstr>Depresif ergeni nasıl tanırız?</vt:lpstr>
      <vt:lpstr>Depresif ergeni nasıl tanırız?</vt:lpstr>
      <vt:lpstr>Kırmızı alarm</vt:lpstr>
      <vt:lpstr>Okula özgü uyarı sinyalleri</vt:lpstr>
      <vt:lpstr>Bir ergen intihar düşüncelerini size ilettiğinde ne yaparsınız?</vt:lpstr>
      <vt:lpstr>Neler söylenebilir?</vt:lpstr>
      <vt:lpstr>Neler söylenmemeli?</vt:lpstr>
      <vt:lpstr>PowerPoint Sunusu</vt:lpstr>
      <vt:lpstr>İLGİNİZE SONSUZ TEŞEKKÜRLER  rhulyabingol@gmail.com 05378832328</vt:lpstr>
    </vt:vector>
  </TitlesOfParts>
  <Company>TERAPİ AKADEMİ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ERGENLERDE İNTİHAR VE DEPRESYON</dc:title>
  <dc:creator>Hulya Bingol</dc:creator>
  <cp:lastModifiedBy>müdür yardımcısı</cp:lastModifiedBy>
  <cp:revision>14</cp:revision>
  <dcterms:created xsi:type="dcterms:W3CDTF">2015-01-18T20:59:24Z</dcterms:created>
  <dcterms:modified xsi:type="dcterms:W3CDTF">2015-02-24T14:24:01Z</dcterms:modified>
</cp:coreProperties>
</file>